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86491" autoAdjust="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FA6FC-DF42-4E4C-9465-BF53AF8F925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3A06D-F3D0-4519-896A-D3220B43BAA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087AD-F322-448E-8E82-ED31C1DF1C0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EE62F-E487-41FC-823D-655B4D44631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AE024-4315-4EEC-A363-26D346EC5E7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6D170-DFCA-4F8F-B7E0-0BE35380304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DDB1C-94FB-4FE9-BBF7-75FAC0FF615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8B23C-3E5F-48BD-8BCD-1F7B6B58C65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9CB5E-C561-4C62-A54D-656B88E962E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87D2-58E1-421A-BC7A-F2D71D6F7EC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A51C-F9F8-4616-B11A-261008FF42A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6F9AAA-C309-41B8-B499-BA6F7D19C4C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be/imgres?imgurl=http://natuurlogboek.web-log.nl/photos/uncategorized/120507_rode_klaver.jpg&amp;imgrefurl=http://natuurlogboek.web-log.nl/natuurlogboek/2007/05/index.html&amp;usg=___mjlQQ0n9zYnnJb5Uq1UdyI3yCs=&amp;h=1066&amp;w=800&amp;sz=159&amp;hl=nl&amp;start=3&amp;tbnid=ocM1eKX7ekxKDM:&amp;tbnh=150&amp;tbnw=113&amp;prev=/images?q=rode+klaver&amp;gbv=2&amp;hl=nl&amp;sa=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be/imgres?imgurl=http://weirdwiccan.homestead.com/files/kruiden/madeliefje.gif&amp;imgrefurl=http://weirdwiccan.homestead.com/herbs.html&amp;usg=__ivOnP-jTHYaqjAZE87JjG6IAsUg=&amp;h=680&amp;w=717&amp;sz=137&amp;hl=nl&amp;start=7&amp;tbnid=D0Xhe-0VnUmfYM:&amp;tbnh=133&amp;tbnw=140&amp;prev=/images?q=madeliefje&amp;gbv=2&amp;hl=nl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nl.itpedia.sfilar.com/wiki/Afbeelding:Herderstasje_vruchten.jpg" TargetMode="Externa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www.kuleuven-kortrijk.be/bioweb/foto.php?link=photos/S/Solanum%20nigrum_4928.jpg&amp;titel=zwarte%20nachtschade%20-%20Solanum%20nigrum%20subsp.%20nigrum%20%20%20%20%20%20%20%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leuven-kortrijk.be/bioweb/foto.php?link=photos/S/Solanum%20nigrum-12-5882.jpg&amp;titel=zwarte%20nachtschade%20-%20Solanum%20nigrum%20subsp.%20nigrum%20%20%20%20%20%20%20%20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www.kuleuven-kortrijk.be/bioweb/foto.php?link=photos/S/Solanum%20nigrum_4043.jpg&amp;titel=zwarte%20nachtschade%20-%20Solanum%20nigrum%20subsp.%20nigrum%20%20%20%20%20%20%20%20" TargetMode="External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ennamen.sohosted.com/images/Blad-perzikkruid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hyperlink" Target="http://nl.wikipedia.org/wiki/Afbeelding:Boerenwormkruid_in_ber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www.kgv.nl/wiki/index.php/Afbeelding:Boerenwormkruid.jpg" TargetMode="Externa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be/imgres?imgurl=http://www.theatercoaching.nl/klaproos.jpg&amp;imgrefurl=http://www.theatercoaching.nl/topframe.htm&amp;usg=__TsVtOJTOPfWZf1arHgmEkOvseaQ=&amp;h=768&amp;w=1024&amp;sz=176&amp;hl=nl&amp;start=138&amp;tbnid=Z7C5CNcL603j_M:&amp;tbnh=113&amp;tbnw=150&amp;prev=/images?q=klaproos&amp;start=120&amp;gbv=2&amp;ndsp=20&amp;hl=nl&amp;sa=N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hyperlink" Target="http://images.google.be/imgres?imgurl=http://www.keesswart.nl/fietsreportages/fotograferenopdefiets/compositieperspectief_files/070601_0185%20klaproos%20in%20graanveld%20bij%20Pettoncourt.jpg&amp;imgrefurl=http://www.keesswart.nl/fietsreportages/fotograferenopdefiets/compositieperspectief.htm&amp;usg=__kxBh_i5S_XUccD7xIhhDLJt08Is=&amp;h=598&amp;w=900&amp;sz=134&amp;hl=nl&amp;start=6&amp;tbnid=UXlZAaT9V3n6_M:&amp;tbnh=97&amp;tbnw=146&amp;prev=/images?q=klaproos&amp;gbv=2&amp;hl=nl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be/imgres?imgurl=http://www.atelierforhope.nl/images/foto%20schilderijen/klaproos6%20031.jpg&amp;imgrefurl=http://www.atelierforhope.nl/klaproos%20informatie.htm&amp;usg=__DqSmPBx4Thp-kl1VUW-F4c47t04=&amp;h=2166&amp;w=1515&amp;sz=445&amp;hl=nl&amp;start=8&amp;tbnid=QrJUDWKinfno5M:&amp;tbnh=150&amp;tbnw=105&amp;prev=/images?q=klaproos&amp;gbv=2&amp;hl=nl&amp;sa=G" TargetMode="External"/><Relationship Id="rId11" Type="http://schemas.openxmlformats.org/officeDocument/2006/relationships/image" Target="../media/image69.jpeg"/><Relationship Id="rId5" Type="http://schemas.openxmlformats.org/officeDocument/2006/relationships/image" Target="../media/image65.jpeg"/><Relationship Id="rId10" Type="http://schemas.openxmlformats.org/officeDocument/2006/relationships/image" Target="../media/image68.jpeg"/><Relationship Id="rId4" Type="http://schemas.openxmlformats.org/officeDocument/2006/relationships/image" Target="../media/image64.jpeg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be/imgres?imgurl=http://www.ppdl.purdue.edu/ppdl/images/trifolium-repens.jpg&amp;imgrefurl=http://home.hetnet.nl/~thorbecke2000/determinatie/plantennamen_nz.html&amp;usg=__7C2s2QkGrVK5sWeZDCRqywl1aYs=&amp;h=704&amp;w=704&amp;sz=100&amp;hl=nl&amp;start=9&amp;um=1&amp;tbnid=wpbwzLGFDd2PAM:&amp;tbnh=140&amp;tbnw=140&amp;prev=/images?q=witte+klaver&amp;ndsp=20&amp;um=1&amp;hl=nl&amp;sa=N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153.photobucket.com/albums/s214/AnkiePot/Juli%202007/Log8-7-07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be/imgres?imgurl=http://www.hlasek.com/foto/trifolium_repens_ab1884.jpg&amp;imgrefurl=http://www.hlasek.com/trifolium_repens_ab1884.html&amp;usg=__k5GU3t8E5lhL-7rJxJq5M1xwK_o=&amp;h=500&amp;w=506&amp;sz=51&amp;hl=nl&amp;start=35&amp;um=1&amp;tbnid=PBeVW8TrLT5BmM:&amp;tbnh=129&amp;tbnw=131&amp;prev=/images?q=witte+klaver&amp;start=20&amp;ndsp=20&amp;um=1&amp;hl=nl&amp;sa=N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images.google.be/imgres?imgurl=http://www.bioplek.org/organismen/planten/witteklaver1.jpg&amp;imgrefurl=http://www.bioplek.org/organismen/planten/witteklaver0.html&amp;usg=__fwZ_A0Qvr1pMaE07kR6G-yc6Lms=&amp;h=425&amp;w=640&amp;sz=46&amp;hl=nl&amp;start=24&amp;um=1&amp;tbnid=u9n8OQxVbA8muM:&amp;tbnh=91&amp;tbnw=137&amp;prev=/images?q=witte+klaver&amp;start=20&amp;ndsp=20&amp;um=1&amp;hl=nl&amp;sa=N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be/imgres?imgurl=http://www.kuleuven-kortrijk.be/facult/wet/biologie/pb/kulakbiocampus/lage%20planten/Matricaria%20recutita%20-%20Echte%20kamille/matricaria%20recutita-echte%20kamille-02.jpg&amp;imgrefurl=http://www.ontdekkingsreis.web-log.nl/&amp;usg=__KcB8hdVY6pewUcsUxMW5i1Uxxbs=&amp;h=768&amp;w=1024&amp;sz=270&amp;hl=nl&amp;start=7&amp;um=1&amp;tbnid=JObsJ9aY_OjjsM:&amp;tbnh=113&amp;tbnw=150&amp;prev=/images?q=kamille&amp;um=1&amp;hl=nl&amp;sa=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be/imgres?imgurl=http://www.kerktuinnpbwassenaar.nl/legendeplanten_etc/legenden/images/grote_brandnetel_xl.jpg&amp;imgrefurl=http://www.kerktuinnpbwassenaar.nl/legendeplanten_etc/legenden/legenden.htm&amp;usg=__8ft-mbHNYZebxlKui-7C_JzNnBw=&amp;h=450&amp;w=450&amp;sz=38&amp;hl=nl&amp;start=21&amp;tbnid=qaaWmsQgK2HRfM:&amp;tbnh=127&amp;tbnw=127&amp;prev=/images?q=brandnetel&amp;start=20&amp;gbv=2&amp;ndsp=20&amp;hl=nl&amp;sa=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be/imgres?imgurl=http://www.2metdenatuur.nl/brandnetel%201.JPG&amp;imgrefurl=http://www.2metdenatuur.nl/brandnetel.htm&amp;usg=__0HFk7duLgIOkGGsVafDfE9dXInQ=&amp;h=385&amp;w=300&amp;sz=65&amp;hl=nl&amp;start=2&amp;tbnid=t6tVHrlitkbskM:&amp;tbnh=123&amp;tbnw=96&amp;prev=/images?q=brandnetel&amp;gbv=2&amp;ndsp=20&amp;hl=nl&amp;sa=N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mages.google.be/imgres?imgurl=http://users.skynet.be/verzamelen/Frans-4-6-kleefkr.-1.jpg&amp;imgrefurl=http://users.skynet.be/verzamelen/zaadjes.html&amp;usg=__L-4aLcJJdVvg8Z9b_rIbDxZTa48=&amp;h=450&amp;w=600&amp;sz=92&amp;hl=nl&amp;start=21&amp;tbnid=LsH7JCNFxqgxCM:&amp;tbnh=101&amp;tbnw=135&amp;prev=/images?q=kleefkruid&amp;start=20&amp;gbv=2&amp;ndsp=20&amp;hl=nl&amp;sa=N" TargetMode="External"/><Relationship Id="rId7" Type="http://schemas.openxmlformats.org/officeDocument/2006/relationships/hyperlink" Target="http://www.kuleuven-kortrijk.be/bioweb/foto.php?link=photos/G/Galium%20aparine_2087.jpg&amp;titel=kleefkruid%20-%20Galium%20aparine%20%20%20%20%20%20%20%2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kuleuven-kortrijk.be/bioweb/foto.php?link=photos/G/Galium%20aparine_2095.jpg&amp;titel=kleefkruid%20-%20Galium%20aparine%20%20%20%20%20%20%20%20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euven-kortrijk.be/bioweb/foto.php?link=photos/L/linaria%20vulgaris-vlasbekje04.jpg&amp;titel=vlasbekje%20-%20Linaria%20vulgaris%20%20%20%20%20%20%20%20%2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kuleuven-kortrijk.be/bioweb/foto.php?link=photos/L/Linaria%20vulgaris_4759.jpg&amp;titel=vlasbekje%20-%20Linaria%20vulgaris%20%20%20%20%20%20%20%20%20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leuven-kortrijk.be/bioweb/foto.php?link=photos/L/Lamium%20album_3254.jpg&amp;titel=witte%20dovenetel%20-%20Lamium%20album%20%20%20%20%20%20%20%20%20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kuleuven-kortrijk.be/bioweb/foto.php?link=photos/L/Lamium%20album_3261.jpg&amp;titel=witte%20dovenetel%20-%20Lamium%20album%20%20%20%20%20%20%20%20%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221163"/>
            <a:ext cx="7772400" cy="1470025"/>
          </a:xfrm>
        </p:spPr>
        <p:txBody>
          <a:bodyPr/>
          <a:lstStyle/>
          <a:p>
            <a:r>
              <a:rPr lang="nl-BE"/>
              <a:t>Rode klaver</a:t>
            </a:r>
            <a:br>
              <a:rPr lang="nl-BE"/>
            </a:br>
            <a:r>
              <a:rPr lang="nl-BE" sz="2000"/>
              <a:t>-bloemhoofdje bestaat uit roos-violette bloempjes</a:t>
            </a:r>
            <a:br>
              <a:rPr lang="nl-BE" sz="2000"/>
            </a:br>
            <a:r>
              <a:rPr lang="nl-BE" sz="2000"/>
              <a:t>-de samengestelde blaadjes zijn drietallig met V-tekening</a:t>
            </a:r>
            <a:br>
              <a:rPr lang="nl-BE" sz="2000"/>
            </a:br>
            <a:r>
              <a:rPr lang="nl-BE" sz="2000"/>
              <a:t>-van de nectar in de bloemen maken de bijen honing</a:t>
            </a:r>
            <a:endParaRPr lang="nl-NL"/>
          </a:p>
        </p:txBody>
      </p:sp>
      <p:pic>
        <p:nvPicPr>
          <p:cNvPr id="2055" name="Picture 7" descr="120507_rode_kla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33375"/>
            <a:ext cx="2549525" cy="3384550"/>
          </a:xfrm>
          <a:prstGeom prst="rect">
            <a:avLst/>
          </a:prstGeom>
          <a:noFill/>
        </p:spPr>
      </p:pic>
      <p:pic>
        <p:nvPicPr>
          <p:cNvPr id="2059" name="Picture 11" descr="Rode kla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765175"/>
            <a:ext cx="4430713" cy="288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Paardebloem</a:t>
            </a:r>
            <a:br>
              <a:rPr lang="nl-BE" sz="4000"/>
            </a:br>
            <a:r>
              <a:rPr lang="nl-BE" sz="2000"/>
              <a:t>-ronde,holle stengel met kleverig melksap</a:t>
            </a:r>
            <a:br>
              <a:rPr lang="nl-BE" sz="2000"/>
            </a:br>
            <a:r>
              <a:rPr lang="nl-BE" sz="2000"/>
              <a:t>-korfje met gele lintbloempje-</a:t>
            </a:r>
            <a:br>
              <a:rPr lang="nl-BE" sz="2000"/>
            </a:br>
            <a:r>
              <a:rPr lang="nl-BE" sz="2000"/>
              <a:t>-bladeren zijn eetbaar en gezond</a:t>
            </a:r>
            <a:br>
              <a:rPr lang="nl-BE" sz="2000"/>
            </a:br>
            <a:r>
              <a:rPr lang="nl-BE" sz="2000"/>
              <a:t>-gelobde tot gespleten bladeren </a:t>
            </a:r>
            <a:endParaRPr lang="nl-NL" sz="4000"/>
          </a:p>
        </p:txBody>
      </p:sp>
      <p:pic>
        <p:nvPicPr>
          <p:cNvPr id="11269" name="Picture 5" descr="paardeblo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2317750" cy="3756025"/>
          </a:xfrm>
          <a:prstGeom prst="rect">
            <a:avLst/>
          </a:prstGeom>
          <a:noFill/>
        </p:spPr>
      </p:pic>
      <p:pic>
        <p:nvPicPr>
          <p:cNvPr id="11273" name="Picture 9" descr="040425paardeblo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205038"/>
            <a:ext cx="2522538" cy="3362325"/>
          </a:xfrm>
          <a:prstGeom prst="rect">
            <a:avLst/>
          </a:prstGeom>
          <a:noFill/>
        </p:spPr>
      </p:pic>
      <p:pic>
        <p:nvPicPr>
          <p:cNvPr id="11275" name="Picture 11" descr="paardeblo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636838"/>
            <a:ext cx="3187700" cy="187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498600"/>
          </a:xfrm>
        </p:spPr>
        <p:txBody>
          <a:bodyPr/>
          <a:lstStyle/>
          <a:p>
            <a:r>
              <a:rPr lang="nl-BE" sz="4000"/>
              <a:t>Madeliefje</a:t>
            </a:r>
            <a:br>
              <a:rPr lang="nl-BE" sz="4000"/>
            </a:br>
            <a:r>
              <a:rPr lang="nl-BE" sz="2000"/>
              <a:t>-spatelvormige behaarde blaadjes in rozetvorm</a:t>
            </a:r>
            <a:br>
              <a:rPr lang="nl-BE" sz="2000"/>
            </a:br>
            <a:r>
              <a:rPr lang="nl-BE" sz="2000"/>
              <a:t>- korfje met witte lintbloempjes en gele buisbloempjes</a:t>
            </a:r>
            <a:br>
              <a:rPr lang="nl-BE" sz="2000"/>
            </a:br>
            <a:r>
              <a:rPr lang="nl-BE" sz="2000"/>
              <a:t>-witte lintbloempjes soms met roos-rode rand</a:t>
            </a:r>
            <a:br>
              <a:rPr lang="nl-BE" sz="2000"/>
            </a:br>
            <a:r>
              <a:rPr lang="nl-BE" sz="2000"/>
              <a:t>-lief bloempje van de weide=made</a:t>
            </a:r>
            <a:endParaRPr lang="nl-NL" sz="4000"/>
          </a:p>
        </p:txBody>
      </p:sp>
      <p:pic>
        <p:nvPicPr>
          <p:cNvPr id="12293" name="Picture 5" descr="madeliefj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2017712" cy="1916113"/>
          </a:xfrm>
          <a:prstGeom prst="rect">
            <a:avLst/>
          </a:prstGeom>
          <a:noFill/>
        </p:spPr>
      </p:pic>
      <p:pic>
        <p:nvPicPr>
          <p:cNvPr id="12295" name="Picture 7" descr="bellis%20perennis-madeliefje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276475"/>
            <a:ext cx="2879725" cy="2160588"/>
          </a:xfrm>
          <a:prstGeom prst="rect">
            <a:avLst/>
          </a:prstGeom>
          <a:noFill/>
        </p:spPr>
      </p:pic>
      <p:pic>
        <p:nvPicPr>
          <p:cNvPr id="12299" name="Picture 11" descr="madeliefje_15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765675"/>
            <a:ext cx="1871662" cy="1539875"/>
          </a:xfrm>
          <a:prstGeom prst="rect">
            <a:avLst/>
          </a:prstGeom>
          <a:noFill/>
        </p:spPr>
      </p:pic>
      <p:pic>
        <p:nvPicPr>
          <p:cNvPr id="12301" name="Picture 13" descr="madeliefj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4511675"/>
            <a:ext cx="2665412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nl-BE" sz="4000"/>
              <a:t>Wilde peen</a:t>
            </a:r>
            <a:br>
              <a:rPr lang="nl-BE" sz="4000"/>
            </a:br>
            <a:r>
              <a:rPr lang="nl-BE" sz="2000"/>
              <a:t>- witte parapluvormige schermpjes, in het midden een donker bloempje</a:t>
            </a:r>
            <a:br>
              <a:rPr lang="nl-BE" sz="2000"/>
            </a:br>
            <a:r>
              <a:rPr lang="nl-BE" sz="2000"/>
              <a:t>-vruchtjes met haakjes</a:t>
            </a:r>
            <a:br>
              <a:rPr lang="nl-BE" sz="2000"/>
            </a:br>
            <a:r>
              <a:rPr lang="nl-BE" sz="2000"/>
              <a:t>-samengestelde bladeren met geur</a:t>
            </a:r>
            <a:br>
              <a:rPr lang="nl-BE" sz="2000"/>
            </a:br>
            <a:r>
              <a:rPr lang="nl-BE" sz="2000"/>
              <a:t>-eetbare penwortel  (moederplant van onze gekende oranje wortel)</a:t>
            </a:r>
            <a:r>
              <a:rPr lang="nl-BE" sz="1800"/>
              <a:t/>
            </a:r>
            <a:br>
              <a:rPr lang="nl-BE" sz="1800"/>
            </a:br>
            <a:r>
              <a:rPr lang="nl-BE" sz="1800"/>
              <a:t/>
            </a:r>
            <a:br>
              <a:rPr lang="nl-BE" sz="1800"/>
            </a:br>
            <a:endParaRPr lang="nl-NL" sz="4000"/>
          </a:p>
        </p:txBody>
      </p:sp>
      <p:pic>
        <p:nvPicPr>
          <p:cNvPr id="13317" name="Picture 5" descr="WildePe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3097213" cy="2238375"/>
          </a:xfrm>
          <a:prstGeom prst="rect">
            <a:avLst/>
          </a:prstGeom>
          <a:noFill/>
        </p:spPr>
      </p:pic>
      <p:pic>
        <p:nvPicPr>
          <p:cNvPr id="13319" name="Picture 7" descr="peen,%20wil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060575"/>
            <a:ext cx="2492375" cy="4032250"/>
          </a:xfrm>
          <a:prstGeom prst="rect">
            <a:avLst/>
          </a:prstGeom>
          <a:noFill/>
        </p:spPr>
      </p:pic>
      <p:pic>
        <p:nvPicPr>
          <p:cNvPr id="13321" name="Picture 9" descr="wilde_p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08500"/>
            <a:ext cx="3211513" cy="2136775"/>
          </a:xfrm>
          <a:prstGeom prst="rect">
            <a:avLst/>
          </a:prstGeom>
          <a:noFill/>
        </p:spPr>
      </p:pic>
      <p:pic>
        <p:nvPicPr>
          <p:cNvPr id="13323" name="Picture 11" descr="pee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284413"/>
            <a:ext cx="2303463" cy="457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Brede en smalle  weegbree</a:t>
            </a:r>
            <a:br>
              <a:rPr lang="nl-BE" sz="4000"/>
            </a:br>
            <a:r>
              <a:rPr lang="nl-BE" sz="2000"/>
              <a:t>- bruine knopjes zijn de aren=bloemen</a:t>
            </a:r>
            <a:br>
              <a:rPr lang="nl-BE" sz="2000"/>
            </a:br>
            <a:r>
              <a:rPr lang="nl-BE" sz="2000"/>
              <a:t>-bloemaren staan op lange stengels</a:t>
            </a:r>
            <a:br>
              <a:rPr lang="nl-BE" sz="2000"/>
            </a:br>
            <a:r>
              <a:rPr lang="nl-BE" sz="2000"/>
              <a:t>-parellelnervige bladeren in bladrozet</a:t>
            </a:r>
            <a:endParaRPr lang="nl-NL" sz="4000"/>
          </a:p>
        </p:txBody>
      </p:sp>
      <p:pic>
        <p:nvPicPr>
          <p:cNvPr id="14343" name="Picture 7" descr="weegb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1989138"/>
            <a:ext cx="3338512" cy="3600450"/>
          </a:xfrm>
          <a:prstGeom prst="rect">
            <a:avLst/>
          </a:prstGeom>
          <a:noFill/>
        </p:spPr>
      </p:pic>
      <p:pic>
        <p:nvPicPr>
          <p:cNvPr id="14345" name="Picture 9" descr="plantain_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44675"/>
            <a:ext cx="30384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Boterbloem</a:t>
            </a:r>
            <a:br>
              <a:rPr lang="nl-BE" sz="4000"/>
            </a:br>
            <a:r>
              <a:rPr lang="nl-BE" sz="2000"/>
              <a:t>-spiegelgladde gele kroonbladen</a:t>
            </a:r>
            <a:br>
              <a:rPr lang="nl-BE" sz="2000"/>
            </a:br>
            <a:r>
              <a:rPr lang="nl-BE" sz="2000"/>
              <a:t>-vele, gele meeldraden,in het midden groene stampers</a:t>
            </a:r>
            <a:br>
              <a:rPr lang="nl-BE" sz="2000"/>
            </a:br>
            <a:r>
              <a:rPr lang="nl-BE" sz="2000"/>
              <a:t>-samengestelde handvormige bladeren</a:t>
            </a:r>
            <a:endParaRPr lang="nl-NL" sz="4000"/>
          </a:p>
        </p:txBody>
      </p:sp>
      <p:pic>
        <p:nvPicPr>
          <p:cNvPr id="15365" name="Picture 5" descr="Boterbloem_0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3960813" cy="2970212"/>
          </a:xfrm>
          <a:prstGeom prst="rect">
            <a:avLst/>
          </a:prstGeom>
          <a:noFill/>
        </p:spPr>
      </p:pic>
      <p:pic>
        <p:nvPicPr>
          <p:cNvPr id="15367" name="Picture 7" descr="plant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228975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Herderstasje</a:t>
            </a:r>
            <a:br>
              <a:rPr lang="nl-BE" sz="4000"/>
            </a:br>
            <a:r>
              <a:rPr lang="nl-BE" sz="2000"/>
              <a:t>- bladrozet tegen de bodem</a:t>
            </a:r>
            <a:br>
              <a:rPr lang="nl-BE" sz="2000"/>
            </a:br>
            <a:r>
              <a:rPr lang="nl-BE" sz="2000"/>
              <a:t>-witte bloempjes in een tros(vier kroonbladen per bloem)</a:t>
            </a:r>
            <a:br>
              <a:rPr lang="nl-BE" sz="2000"/>
            </a:br>
            <a:r>
              <a:rPr lang="nl-BE" sz="2000"/>
              <a:t>-vruchtjes zijn hauwtjes en bevatten zaadjes=centjes in de tas van de herder.</a:t>
            </a:r>
            <a:endParaRPr lang="nl-NL" sz="4000"/>
          </a:p>
        </p:txBody>
      </p:sp>
      <p:pic>
        <p:nvPicPr>
          <p:cNvPr id="16389" name="Picture 5" descr="herderstas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219450" cy="4997450"/>
          </a:xfrm>
          <a:prstGeom prst="rect">
            <a:avLst/>
          </a:prstGeom>
          <a:noFill/>
        </p:spPr>
      </p:pic>
      <p:pic>
        <p:nvPicPr>
          <p:cNvPr id="16391" name="Picture 7" descr="herderstas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492375"/>
            <a:ext cx="1717675" cy="2570163"/>
          </a:xfrm>
          <a:prstGeom prst="rect">
            <a:avLst/>
          </a:prstGeom>
          <a:noFill/>
        </p:spPr>
      </p:pic>
      <p:pic>
        <p:nvPicPr>
          <p:cNvPr id="16393" name="Picture 9" descr="250px-Herderstasje_bladrozet_(Capsella_bursa-pastoris)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844675"/>
            <a:ext cx="1803400" cy="2027238"/>
          </a:xfrm>
          <a:prstGeom prst="rect">
            <a:avLst/>
          </a:prstGeom>
          <a:noFill/>
        </p:spPr>
      </p:pic>
      <p:pic>
        <p:nvPicPr>
          <p:cNvPr id="16395" name="Picture 11" descr="Vruchten">
            <a:hlinkClick r:id="rId5" tooltip="Vrucht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292600"/>
            <a:ext cx="26670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Zwarte nachtschade</a:t>
            </a:r>
            <a:br>
              <a:rPr lang="nl-BE"/>
            </a:br>
            <a:r>
              <a:rPr lang="nl-BE" sz="2400"/>
              <a:t>-de groene vruchtjes, later zwarte besjes zijn erg giftig</a:t>
            </a:r>
            <a:endParaRPr lang="nl-NL"/>
          </a:p>
        </p:txBody>
      </p:sp>
      <p:pic>
        <p:nvPicPr>
          <p:cNvPr id="17413" name="Picture 5" descr="bloem, zijzic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2286000" cy="1714500"/>
          </a:xfrm>
          <a:prstGeom prst="rect">
            <a:avLst/>
          </a:prstGeom>
          <a:noFill/>
        </p:spPr>
      </p:pic>
      <p:pic>
        <p:nvPicPr>
          <p:cNvPr id="17415" name="Picture 7" descr="vruc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500438"/>
            <a:ext cx="2286000" cy="1714500"/>
          </a:xfrm>
          <a:prstGeom prst="rect">
            <a:avLst/>
          </a:prstGeom>
          <a:noFill/>
        </p:spPr>
      </p:pic>
      <p:pic>
        <p:nvPicPr>
          <p:cNvPr id="17419" name="Picture 11" descr="bla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4508500"/>
            <a:ext cx="2089150" cy="1714500"/>
          </a:xfrm>
          <a:prstGeom prst="rect">
            <a:avLst/>
          </a:prstGeom>
          <a:noFill/>
        </p:spPr>
      </p:pic>
      <p:pic>
        <p:nvPicPr>
          <p:cNvPr id="17421" name="Picture 13" descr="solanum_nigr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1484313"/>
            <a:ext cx="1928812" cy="2570162"/>
          </a:xfrm>
          <a:prstGeom prst="rect">
            <a:avLst/>
          </a:prstGeom>
          <a:noFill/>
        </p:spPr>
      </p:pic>
      <p:pic>
        <p:nvPicPr>
          <p:cNvPr id="17423" name="Picture 15" descr="morellenoi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1916113"/>
            <a:ext cx="3268662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nl-BE" sz="4000"/>
              <a:t>Perzikkruid</a:t>
            </a:r>
            <a:br>
              <a:rPr lang="nl-BE" sz="4000"/>
            </a:br>
            <a:r>
              <a:rPr lang="nl-BE" sz="2000"/>
              <a:t>-roze bloempjes verzameld in een aar</a:t>
            </a:r>
            <a:br>
              <a:rPr lang="nl-BE" sz="2000"/>
            </a:br>
            <a:r>
              <a:rPr lang="nl-BE" sz="2000"/>
              <a:t>-kleur van een perzik</a:t>
            </a:r>
            <a:br>
              <a:rPr lang="nl-BE" sz="2000"/>
            </a:br>
            <a:r>
              <a:rPr lang="nl-BE" sz="2000"/>
              <a:t>-bloemen kan je drogen voor een bloemstuk</a:t>
            </a:r>
            <a:br>
              <a:rPr lang="nl-BE" sz="2000"/>
            </a:br>
            <a:r>
              <a:rPr lang="nl-BE" sz="2000"/>
              <a:t>-bladeren gaaf,lang ,spits, met soms donkere vlekken</a:t>
            </a:r>
            <a:endParaRPr lang="nl-NL" sz="4000"/>
          </a:p>
        </p:txBody>
      </p:sp>
      <p:pic>
        <p:nvPicPr>
          <p:cNvPr id="18437" name="Picture 5" descr="O20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1628775" cy="2171700"/>
          </a:xfrm>
          <a:prstGeom prst="rect">
            <a:avLst/>
          </a:prstGeom>
          <a:noFill/>
        </p:spPr>
      </p:pic>
      <p:pic>
        <p:nvPicPr>
          <p:cNvPr id="18439" name="Picture 7" descr="Blad van Polygonum persicar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471988"/>
            <a:ext cx="4392613" cy="1933575"/>
          </a:xfrm>
          <a:prstGeom prst="rect">
            <a:avLst/>
          </a:prstGeom>
          <a:noFill/>
        </p:spPr>
      </p:pic>
      <p:pic>
        <p:nvPicPr>
          <p:cNvPr id="18443" name="Picture 11" descr="Perzikkruid%20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2133600"/>
            <a:ext cx="1619250" cy="4400550"/>
          </a:xfrm>
          <a:prstGeom prst="rect">
            <a:avLst/>
          </a:prstGeom>
          <a:noFill/>
        </p:spPr>
      </p:pic>
      <p:pic>
        <p:nvPicPr>
          <p:cNvPr id="18445" name="Picture 13" descr="Perzikkru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2205038"/>
            <a:ext cx="2808287" cy="18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Boerenwormkruid</a:t>
            </a:r>
            <a:br>
              <a:rPr lang="nl-BE" sz="4000"/>
            </a:br>
            <a:r>
              <a:rPr lang="nl-BE" sz="2000"/>
              <a:t>-gele knopjes opgebouwd uit gele buisbloempjes</a:t>
            </a:r>
            <a:br>
              <a:rPr lang="nl-BE" sz="2000"/>
            </a:br>
            <a:r>
              <a:rPr lang="nl-BE" sz="2000"/>
              <a:t>-grote samengestelde bladeren</a:t>
            </a:r>
            <a:br>
              <a:rPr lang="nl-BE" sz="2000"/>
            </a:br>
            <a:r>
              <a:rPr lang="nl-BE" sz="2000"/>
              <a:t>-sterk geurend, kan je drogen voor bloemstukken</a:t>
            </a:r>
            <a:br>
              <a:rPr lang="nl-BE" sz="2000"/>
            </a:br>
            <a:r>
              <a:rPr lang="nl-BE" sz="2000"/>
              <a:t>-wormafdrijvend kruid,verjaagt vliegen en muizen</a:t>
            </a:r>
            <a:endParaRPr lang="nl-NL" sz="4000"/>
          </a:p>
        </p:txBody>
      </p:sp>
      <p:pic>
        <p:nvPicPr>
          <p:cNvPr id="19461" name="Picture 5" descr="Boerenwormkruid">
            <a:hlinkClick r:id="rId2" tooltip="Boerenwormkrui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2667000" cy="4448175"/>
          </a:xfrm>
          <a:prstGeom prst="rect">
            <a:avLst/>
          </a:prstGeom>
          <a:noFill/>
        </p:spPr>
      </p:pic>
      <p:pic>
        <p:nvPicPr>
          <p:cNvPr id="19463" name="Picture 7" descr="IMG_7554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352925"/>
            <a:ext cx="2376487" cy="1870075"/>
          </a:xfrm>
          <a:prstGeom prst="rect">
            <a:avLst/>
          </a:prstGeom>
          <a:noFill/>
        </p:spPr>
      </p:pic>
      <p:pic>
        <p:nvPicPr>
          <p:cNvPr id="19465" name="Picture 9" descr="Boerenwormkruid">
            <a:hlinkClick r:id="rId5" tooltip="Boerenwormkrui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844675"/>
            <a:ext cx="1190625" cy="2333625"/>
          </a:xfrm>
          <a:prstGeom prst="rect">
            <a:avLst/>
          </a:prstGeom>
          <a:noFill/>
        </p:spPr>
      </p:pic>
      <p:pic>
        <p:nvPicPr>
          <p:cNvPr id="19467" name="Picture 11" descr="Boerenwormkru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2133600"/>
            <a:ext cx="1143000" cy="1504950"/>
          </a:xfrm>
          <a:prstGeom prst="rect">
            <a:avLst/>
          </a:prstGeom>
          <a:noFill/>
        </p:spPr>
      </p:pic>
      <p:pic>
        <p:nvPicPr>
          <p:cNvPr id="19469" name="Picture 13" descr="tanacetum%20vulgare%2001%20(boerenwormkruid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2565400"/>
            <a:ext cx="2322512" cy="348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Klaproos</a:t>
            </a:r>
            <a:br>
              <a:rPr lang="nl-BE" sz="4000"/>
            </a:br>
            <a:r>
              <a:rPr lang="nl-BE" sz="2000"/>
              <a:t>-erg broze rode kroonbladen, </a:t>
            </a:r>
            <a:br>
              <a:rPr lang="nl-BE" sz="2000"/>
            </a:br>
            <a:r>
              <a:rPr lang="nl-BE" sz="2000"/>
              <a:t>-stamper (stempelkussen)wordt later een doosvrucht dat opium bevat</a:t>
            </a:r>
            <a:br>
              <a:rPr lang="nl-BE" sz="2000"/>
            </a:br>
            <a:r>
              <a:rPr lang="nl-BE" sz="2000"/>
              <a:t>-samengestelde grijsgroene bladeren</a:t>
            </a:r>
            <a:endParaRPr lang="nl-NL" sz="4000"/>
          </a:p>
        </p:txBody>
      </p:sp>
      <p:pic>
        <p:nvPicPr>
          <p:cNvPr id="21509" name="Picture 5" descr="070601_0185%2520klaproos%2520in%2520graanveld%2520bij%2520Pettoncou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24400"/>
            <a:ext cx="2303462" cy="1530350"/>
          </a:xfrm>
          <a:prstGeom prst="rect">
            <a:avLst/>
          </a:prstGeom>
          <a:noFill/>
        </p:spPr>
      </p:pic>
      <p:pic>
        <p:nvPicPr>
          <p:cNvPr id="21511" name="Picture 7" descr="klap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73238"/>
            <a:ext cx="3394075" cy="2260600"/>
          </a:xfrm>
          <a:prstGeom prst="rect">
            <a:avLst/>
          </a:prstGeom>
          <a:noFill/>
        </p:spPr>
      </p:pic>
      <p:pic>
        <p:nvPicPr>
          <p:cNvPr id="21513" name="Picture 9" descr="klaproos%20(394%20x%2029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292600"/>
            <a:ext cx="2813050" cy="2106613"/>
          </a:xfrm>
          <a:prstGeom prst="rect">
            <a:avLst/>
          </a:prstGeom>
          <a:noFill/>
        </p:spPr>
      </p:pic>
      <p:pic>
        <p:nvPicPr>
          <p:cNvPr id="21515" name="Picture 11" descr="klaproos6%252003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1844675"/>
            <a:ext cx="1609725" cy="2298700"/>
          </a:xfrm>
          <a:prstGeom prst="rect">
            <a:avLst/>
          </a:prstGeom>
          <a:noFill/>
        </p:spPr>
      </p:pic>
      <p:pic>
        <p:nvPicPr>
          <p:cNvPr id="21517" name="Picture 13" descr="klaproo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1844675"/>
            <a:ext cx="1428750" cy="1076325"/>
          </a:xfrm>
          <a:prstGeom prst="rect">
            <a:avLst/>
          </a:prstGeom>
          <a:noFill/>
        </p:spPr>
      </p:pic>
      <p:pic>
        <p:nvPicPr>
          <p:cNvPr id="21521" name="Picture 17" descr="klaproo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1916113"/>
            <a:ext cx="1181100" cy="889000"/>
          </a:xfrm>
          <a:prstGeom prst="rect">
            <a:avLst/>
          </a:prstGeom>
          <a:noFill/>
        </p:spPr>
      </p:pic>
      <p:pic>
        <p:nvPicPr>
          <p:cNvPr id="21523" name="Picture 19" descr="amapola_klaproo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325" y="3213100"/>
            <a:ext cx="2311400" cy="316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Witte klaver</a:t>
            </a:r>
            <a:br>
              <a:rPr lang="nl-BE" sz="4000"/>
            </a:br>
            <a:r>
              <a:rPr lang="nl-BE" sz="2000"/>
              <a:t>- witte bloemhoofdjes met kleine nectarrijke bloempjes</a:t>
            </a:r>
            <a:br>
              <a:rPr lang="nl-BE" sz="2000"/>
            </a:br>
            <a:r>
              <a:rPr lang="nl-BE" sz="2000"/>
              <a:t>-samengesteld blad met drie blaadjes(met wat geluk:klavertje vier!)</a:t>
            </a:r>
            <a:endParaRPr lang="nl-NL" sz="4000"/>
          </a:p>
        </p:txBody>
      </p:sp>
      <p:pic>
        <p:nvPicPr>
          <p:cNvPr id="3077" name="Picture 5" descr="Bekijk de afbeelding op ware groott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73238"/>
            <a:ext cx="2160587" cy="1446212"/>
          </a:xfrm>
          <a:prstGeom prst="rect">
            <a:avLst/>
          </a:prstGeom>
          <a:noFill/>
        </p:spPr>
      </p:pic>
      <p:pic>
        <p:nvPicPr>
          <p:cNvPr id="3079" name="Picture 7" descr="witteklaver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644900"/>
            <a:ext cx="2813050" cy="1868488"/>
          </a:xfrm>
          <a:prstGeom prst="rect">
            <a:avLst/>
          </a:prstGeom>
          <a:noFill/>
        </p:spPr>
      </p:pic>
      <p:pic>
        <p:nvPicPr>
          <p:cNvPr id="3081" name="Picture 9" descr="trifolium_repens_ab188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916113"/>
            <a:ext cx="1247775" cy="1228725"/>
          </a:xfrm>
          <a:prstGeom prst="rect">
            <a:avLst/>
          </a:prstGeom>
          <a:noFill/>
        </p:spPr>
      </p:pic>
      <p:pic>
        <p:nvPicPr>
          <p:cNvPr id="3083" name="Picture 11" descr="trifolium-repen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2243138"/>
            <a:ext cx="2519363" cy="2519362"/>
          </a:xfrm>
          <a:prstGeom prst="rect">
            <a:avLst/>
          </a:prstGeom>
          <a:noFill/>
        </p:spPr>
      </p:pic>
      <p:pic>
        <p:nvPicPr>
          <p:cNvPr id="3085" name="Picture 13" descr="image08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663" y="3500438"/>
            <a:ext cx="1104900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nl-BE" sz="4000"/>
              <a:t>Duizendblad</a:t>
            </a:r>
            <a:br>
              <a:rPr lang="nl-BE" sz="4000"/>
            </a:br>
            <a:r>
              <a:rPr lang="nl-BE" sz="2000"/>
              <a:t>- donkergroene samengestelde blaadjes</a:t>
            </a:r>
            <a:br>
              <a:rPr lang="nl-BE" sz="2000"/>
            </a:br>
            <a:r>
              <a:rPr lang="nl-BE" sz="2000"/>
              <a:t>-het lijkt alsof het blad bestaat uit duizend kleine blaadjes</a:t>
            </a:r>
            <a:br>
              <a:rPr lang="nl-BE" sz="2000"/>
            </a:br>
            <a:r>
              <a:rPr lang="nl-BE" sz="2000"/>
              <a:t>-witte kleine bloempjes in de vorm van een tuil</a:t>
            </a:r>
            <a:br>
              <a:rPr lang="nl-BE" sz="2000"/>
            </a:br>
            <a:endParaRPr lang="nl-NL" sz="4000"/>
          </a:p>
        </p:txBody>
      </p:sp>
      <p:pic>
        <p:nvPicPr>
          <p:cNvPr id="4103" name="Picture 7" descr="duizendbl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2205038"/>
            <a:ext cx="2622550" cy="4140200"/>
          </a:xfrm>
          <a:prstGeom prst="rect">
            <a:avLst/>
          </a:prstGeom>
          <a:noFill/>
        </p:spPr>
      </p:pic>
      <p:pic>
        <p:nvPicPr>
          <p:cNvPr id="4105" name="Picture 9" descr="duizendbl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130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Echte kamille</a:t>
            </a:r>
            <a:br>
              <a:rPr lang="nl-BE" sz="4000"/>
            </a:br>
            <a:r>
              <a:rPr lang="nl-BE" sz="2000"/>
              <a:t>- sterk geurend</a:t>
            </a:r>
            <a:br>
              <a:rPr lang="nl-BE" sz="2000"/>
            </a:br>
            <a:r>
              <a:rPr lang="nl-BE" sz="2000"/>
              <a:t>-fijn ingesneden samengesteld blad</a:t>
            </a:r>
            <a:br>
              <a:rPr lang="nl-BE" sz="2000"/>
            </a:br>
            <a:r>
              <a:rPr lang="nl-BE" sz="2000"/>
              <a:t>-witte teruggeslagen bloembladen met geel hartje</a:t>
            </a:r>
            <a:endParaRPr lang="nl-NL" sz="4000"/>
          </a:p>
        </p:txBody>
      </p:sp>
      <p:pic>
        <p:nvPicPr>
          <p:cNvPr id="5125" name="Picture 5" descr="matricaria%2520recutita-echte%2520kamille-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2233612" cy="1682750"/>
          </a:xfrm>
          <a:prstGeom prst="rect">
            <a:avLst/>
          </a:prstGeom>
          <a:noFill/>
        </p:spPr>
      </p:pic>
      <p:pic>
        <p:nvPicPr>
          <p:cNvPr id="5127" name="Picture 7" descr="kamil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1844675"/>
            <a:ext cx="2112962" cy="4537075"/>
          </a:xfrm>
          <a:prstGeom prst="rect">
            <a:avLst/>
          </a:prstGeom>
          <a:noFill/>
        </p:spPr>
      </p:pic>
      <p:pic>
        <p:nvPicPr>
          <p:cNvPr id="5129" name="Picture 9" descr="achtergrond kamil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644900"/>
            <a:ext cx="3940175" cy="267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Brandnetel</a:t>
            </a:r>
            <a:br>
              <a:rPr lang="nl-BE" sz="4000"/>
            </a:br>
            <a:r>
              <a:rPr lang="nl-BE" sz="2000"/>
              <a:t>-gezaagde  bladrand</a:t>
            </a:r>
            <a:br>
              <a:rPr lang="nl-BE" sz="2000"/>
            </a:br>
            <a:r>
              <a:rPr lang="nl-BE" sz="2000"/>
              <a:t>-brandharen met branderig zuur</a:t>
            </a:r>
            <a:br>
              <a:rPr lang="nl-BE" sz="2000"/>
            </a:br>
            <a:r>
              <a:rPr lang="nl-BE" sz="2000"/>
              <a:t>- kleine groene bloemaren</a:t>
            </a:r>
            <a:endParaRPr lang="nl-NL" sz="4000"/>
          </a:p>
        </p:txBody>
      </p:sp>
      <p:pic>
        <p:nvPicPr>
          <p:cNvPr id="6151" name="Picture 7" descr="brandnet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73238"/>
            <a:ext cx="3263900" cy="4419600"/>
          </a:xfrm>
          <a:prstGeom prst="rect">
            <a:avLst/>
          </a:prstGeom>
          <a:noFill/>
        </p:spPr>
      </p:pic>
      <p:pic>
        <p:nvPicPr>
          <p:cNvPr id="6153" name="Picture 9" descr="grote_brandnetel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916113"/>
            <a:ext cx="1857375" cy="1857375"/>
          </a:xfrm>
          <a:prstGeom prst="rect">
            <a:avLst/>
          </a:prstGeom>
          <a:noFill/>
        </p:spPr>
      </p:pic>
      <p:pic>
        <p:nvPicPr>
          <p:cNvPr id="6155" name="Picture 11" descr="brandnetel%252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221163"/>
            <a:ext cx="191135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Kleefkruid</a:t>
            </a:r>
            <a:br>
              <a:rPr lang="nl-BE" sz="4000"/>
            </a:br>
            <a:r>
              <a:rPr lang="nl-BE" sz="2000"/>
              <a:t>- kransgewijze bladstand</a:t>
            </a:r>
            <a:br>
              <a:rPr lang="nl-BE" sz="2000"/>
            </a:br>
            <a:r>
              <a:rPr lang="nl-BE" sz="2000"/>
              <a:t>-vruchtjes zijn bolletjes met haakjes (klitten vast)</a:t>
            </a:r>
            <a:br>
              <a:rPr lang="nl-BE" sz="2000"/>
            </a:br>
            <a:r>
              <a:rPr lang="nl-BE" sz="2000"/>
              <a:t>-heel de plant klit aan de kleding vast</a:t>
            </a:r>
            <a:endParaRPr lang="nl-NL" sz="2000"/>
          </a:p>
        </p:txBody>
      </p:sp>
      <p:pic>
        <p:nvPicPr>
          <p:cNvPr id="7173" name="Picture 5" descr="kleefkrui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2454275" cy="4081463"/>
          </a:xfrm>
          <a:prstGeom prst="rect">
            <a:avLst/>
          </a:prstGeom>
          <a:noFill/>
        </p:spPr>
      </p:pic>
      <p:pic>
        <p:nvPicPr>
          <p:cNvPr id="7175" name="Picture 7" descr="Frans-4-6-kleefk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205038"/>
            <a:ext cx="1285875" cy="962025"/>
          </a:xfrm>
          <a:prstGeom prst="rect">
            <a:avLst/>
          </a:prstGeom>
          <a:noFill/>
        </p:spPr>
      </p:pic>
      <p:pic>
        <p:nvPicPr>
          <p:cNvPr id="7177" name="Picture 9" descr="blad, detai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2060575"/>
            <a:ext cx="1714500" cy="2286000"/>
          </a:xfrm>
          <a:prstGeom prst="rect">
            <a:avLst/>
          </a:prstGeom>
          <a:noFill/>
        </p:spPr>
      </p:pic>
      <p:pic>
        <p:nvPicPr>
          <p:cNvPr id="7179" name="Picture 11" descr="bla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4005263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Vlasleeuwebek</a:t>
            </a:r>
            <a:br>
              <a:rPr lang="nl-BE" sz="4000"/>
            </a:br>
            <a:r>
              <a:rPr lang="nl-BE" sz="2000"/>
              <a:t>-lijnvormig blad,gelijkend op vlas</a:t>
            </a:r>
            <a:br>
              <a:rPr lang="nl-BE" sz="2000"/>
            </a:br>
            <a:r>
              <a:rPr lang="nl-BE" sz="2000"/>
              <a:t>-geel trosvormig bloemgestel -</a:t>
            </a:r>
            <a:br>
              <a:rPr lang="nl-BE" sz="2000"/>
            </a:br>
            <a:r>
              <a:rPr lang="nl-BE" sz="2000"/>
              <a:t>lipvormige gele  bloempjes,openend als een bekje bij druk</a:t>
            </a:r>
            <a:br>
              <a:rPr lang="nl-BE" sz="2000"/>
            </a:br>
            <a:r>
              <a:rPr lang="nl-BE" sz="2000"/>
              <a:t>-nectar in de spoor van de bloem(buisvormig aanhangsel)</a:t>
            </a:r>
            <a:endParaRPr lang="nl-NL" sz="4000"/>
          </a:p>
        </p:txBody>
      </p:sp>
      <p:pic>
        <p:nvPicPr>
          <p:cNvPr id="8197" name="Picture 5" descr="vlasbek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2439988" cy="3822700"/>
          </a:xfrm>
          <a:prstGeom prst="rect">
            <a:avLst/>
          </a:prstGeom>
          <a:noFill/>
        </p:spPr>
      </p:pic>
      <p:pic>
        <p:nvPicPr>
          <p:cNvPr id="8199" name="Picture 7" descr="bloeiwijz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989138"/>
            <a:ext cx="2798763" cy="2909887"/>
          </a:xfrm>
          <a:prstGeom prst="rect">
            <a:avLst/>
          </a:prstGeom>
          <a:noFill/>
        </p:spPr>
      </p:pic>
      <p:pic>
        <p:nvPicPr>
          <p:cNvPr id="8201" name="Picture 9" descr="bloe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437063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Witte dovenetel</a:t>
            </a:r>
            <a:br>
              <a:rPr lang="nl-BE" sz="4000"/>
            </a:br>
            <a:r>
              <a:rPr lang="nl-BE" sz="2000"/>
              <a:t>- witte lipvormige bloemen met veel nectar dat je kan opzuigen</a:t>
            </a:r>
            <a:br>
              <a:rPr lang="nl-BE" sz="2000"/>
            </a:br>
            <a:r>
              <a:rPr lang="nl-BE" sz="2000"/>
              <a:t>- gezaagde bladeren die niet prikken(dove)</a:t>
            </a:r>
            <a:br>
              <a:rPr lang="nl-BE" sz="2000"/>
            </a:br>
            <a:r>
              <a:rPr lang="nl-BE" sz="2000"/>
              <a:t>-vierkantige stengel</a:t>
            </a:r>
            <a:br>
              <a:rPr lang="nl-BE" sz="2000"/>
            </a:br>
            <a:r>
              <a:rPr lang="nl-BE" sz="2000"/>
              <a:t>-witte bloemen in krans rond de stengel</a:t>
            </a:r>
            <a:endParaRPr lang="nl-NL" sz="4000"/>
          </a:p>
        </p:txBody>
      </p:sp>
      <p:pic>
        <p:nvPicPr>
          <p:cNvPr id="9221" name="Picture 5" descr="witte-dovene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2760663" cy="4149725"/>
          </a:xfrm>
          <a:prstGeom prst="rect">
            <a:avLst/>
          </a:prstGeom>
          <a:noFill/>
        </p:spPr>
      </p:pic>
      <p:pic>
        <p:nvPicPr>
          <p:cNvPr id="9223" name="Picture 7" descr="veldles-dovenetel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060575"/>
            <a:ext cx="2047875" cy="2730500"/>
          </a:xfrm>
          <a:prstGeom prst="rect">
            <a:avLst/>
          </a:prstGeom>
          <a:noFill/>
        </p:spPr>
      </p:pic>
      <p:pic>
        <p:nvPicPr>
          <p:cNvPr id="9225" name="Picture 9" descr="stengel, detai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581525"/>
            <a:ext cx="2286000" cy="1714500"/>
          </a:xfrm>
          <a:prstGeom prst="rect">
            <a:avLst/>
          </a:prstGeom>
          <a:noFill/>
        </p:spPr>
      </p:pic>
      <p:pic>
        <p:nvPicPr>
          <p:cNvPr id="9229" name="Picture 13" descr="hele plan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1989138"/>
            <a:ext cx="2286000" cy="221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Paarse dovenetel</a:t>
            </a:r>
            <a:br>
              <a:rPr lang="nl-BE" sz="4000"/>
            </a:br>
            <a:r>
              <a:rPr lang="nl-BE" sz="2000"/>
              <a:t>-gekartelde tot gezaagde blaadjes</a:t>
            </a:r>
            <a:br>
              <a:rPr lang="nl-BE" sz="2000"/>
            </a:br>
            <a:r>
              <a:rPr lang="nl-BE" sz="2000"/>
              <a:t>-paarse bloempjes</a:t>
            </a:r>
            <a:br>
              <a:rPr lang="nl-BE" sz="2000"/>
            </a:br>
            <a:r>
              <a:rPr lang="nl-BE" sz="2000"/>
              <a:t>-vierkante stengel</a:t>
            </a:r>
            <a:endParaRPr lang="nl-NL" sz="4000"/>
          </a:p>
        </p:txBody>
      </p:sp>
      <p:pic>
        <p:nvPicPr>
          <p:cNvPr id="10247" name="Picture 7" descr="paarsedovene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2898775" cy="4348162"/>
          </a:xfrm>
          <a:prstGeom prst="rect">
            <a:avLst/>
          </a:prstGeom>
          <a:noFill/>
        </p:spPr>
      </p:pic>
      <p:pic>
        <p:nvPicPr>
          <p:cNvPr id="10249" name="Picture 9" descr="paarsedovenete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00213"/>
            <a:ext cx="3695700" cy="2454275"/>
          </a:xfrm>
          <a:prstGeom prst="rect">
            <a:avLst/>
          </a:prstGeom>
          <a:noFill/>
        </p:spPr>
      </p:pic>
      <p:pic>
        <p:nvPicPr>
          <p:cNvPr id="10251" name="Picture 11" descr="paarsedovene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789363"/>
            <a:ext cx="2106613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</Words>
  <Application>Microsoft Office PowerPoint</Application>
  <PresentationFormat>Diavoorstelling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Standaardontwerp</vt:lpstr>
      <vt:lpstr>Rode klaver -bloemhoofdje bestaat uit roos-violette bloempjes -de samengestelde blaadjes zijn drietallig met V-tekening -van de nectar in de bloemen maken de bijen honing</vt:lpstr>
      <vt:lpstr>Witte klaver - witte bloemhoofdjes met kleine nectarrijke bloempjes -samengesteld blad met drie blaadjes(met wat geluk:klavertje vier!)</vt:lpstr>
      <vt:lpstr>Duizendblad - donkergroene samengestelde blaadjes -het lijkt alsof het blad bestaat uit duizend kleine blaadjes -witte kleine bloempjes in de vorm van een tuil </vt:lpstr>
      <vt:lpstr>Echte kamille - sterk geurend -fijn ingesneden samengesteld blad -witte teruggeslagen bloembladen met geel hartje</vt:lpstr>
      <vt:lpstr>Brandnetel -gezaagde  bladrand -brandharen met branderig zuur - kleine groene bloemaren</vt:lpstr>
      <vt:lpstr>Kleefkruid - kransgewijze bladstand -vruchtjes zijn bolletjes met haakjes (klitten vast) -heel de plant klit aan de kleding vast</vt:lpstr>
      <vt:lpstr>Vlasleeuwebek -lijnvormig blad,gelijkend op vlas -geel trosvormig bloemgestel - lipvormige gele  bloempjes,openend als een bekje bij druk -nectar in de spoor van de bloem(buisvormig aanhangsel)</vt:lpstr>
      <vt:lpstr>Witte dovenetel - witte lipvormige bloemen met veel nectar dat je kan opzuigen - gezaagde bladeren die niet prikken(dove) -vierkantige stengel -witte bloemen in krans rond de stengel</vt:lpstr>
      <vt:lpstr>Paarse dovenetel -gekartelde tot gezaagde blaadjes -paarse bloempjes -vierkante stengel</vt:lpstr>
      <vt:lpstr>Paardebloem -ronde,holle stengel met kleverig melksap -korfje met gele lintbloempje- -bladeren zijn eetbaar en gezond -gelobde tot gespleten bladeren </vt:lpstr>
      <vt:lpstr>Madeliefje -spatelvormige behaarde blaadjes in rozetvorm - korfje met witte lintbloempjes en gele buisbloempjes -witte lintbloempjes soms met roos-rode rand -lief bloempje van de weide=made</vt:lpstr>
      <vt:lpstr>Wilde peen - witte parapluvormige schermpjes, in het midden een donker bloempje -vruchtjes met haakjes -samengestelde bladeren met geur -eetbare penwortel  (moederplant van onze gekende oranje wortel)  </vt:lpstr>
      <vt:lpstr>Brede en smalle  weegbree - bruine knopjes zijn de aren=bloemen -bloemaren staan op lange stengels -parellelnervige bladeren in bladrozet</vt:lpstr>
      <vt:lpstr>Boterbloem -spiegelgladde gele kroonbladen -vele, gele meeldraden,in het midden groene stampers -samengestelde handvormige bladeren</vt:lpstr>
      <vt:lpstr>Herderstasje - bladrozet tegen de bodem -witte bloempjes in een tros(vier kroonbladen per bloem) -vruchtjes zijn hauwtjes en bevatten zaadjes=centjes in de tas van de herder.</vt:lpstr>
      <vt:lpstr>Zwarte nachtschade -de groene vruchtjes, later zwarte besjes zijn erg giftig</vt:lpstr>
      <vt:lpstr>Perzikkruid -roze bloempjes verzameld in een aar -kleur van een perzik -bloemen kan je drogen voor een bloemstuk -bladeren gaaf,lang ,spits, met soms donkere vlekken</vt:lpstr>
      <vt:lpstr>Boerenwormkruid -gele knopjes opgebouwd uit gele buisbloempjes -grote samengestelde bladeren -sterk geurend, kan je drogen voor bloemstukken -wormafdrijvend kruid,verjaagt vliegen en muizen</vt:lpstr>
      <vt:lpstr>Klaproos -erg broze rode kroonbladen,  -stamper (stempelkussen)wordt later een doosvrucht dat opium bevat -samengestelde grijsgroene bladeren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Jeannine Schreurs</dc:creator>
  <cp:lastModifiedBy>kathleen</cp:lastModifiedBy>
  <cp:revision>16</cp:revision>
  <dcterms:created xsi:type="dcterms:W3CDTF">2008-12-10T10:53:37Z</dcterms:created>
  <dcterms:modified xsi:type="dcterms:W3CDTF">2011-01-02T19:15:12Z</dcterms:modified>
</cp:coreProperties>
</file>