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nl-NL"/>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nl-NL"/>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nl-NL"/>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D114644-1560-43CF-B289-A06E529F87A3}"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5110B-D8CB-421E-82EA-A0D7F8CE2BBB}" type="slidenum">
              <a:rPr lang="nl-NL"/>
              <a:pPr/>
              <a:t>1</a:t>
            </a:fld>
            <a:endParaRPr lang="nl-NL"/>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BB8CF-21EE-473C-9E34-B049CF64E249}" type="slidenum">
              <a:rPr lang="nl-NL"/>
              <a:pPr/>
              <a:t>10</a:t>
            </a:fld>
            <a:endParaRPr lang="nl-NL"/>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C54D4-7A8F-4CA0-93FD-EFD1133DC7E2}" type="slidenum">
              <a:rPr lang="nl-NL"/>
              <a:pPr/>
              <a:t>11</a:t>
            </a:fld>
            <a:endParaRPr lang="nl-NL"/>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52FEC-FF97-4E3A-9741-BAF0CCED9502}" type="slidenum">
              <a:rPr lang="nl-NL"/>
              <a:pPr/>
              <a:t>12</a:t>
            </a:fld>
            <a:endParaRPr lang="nl-NL"/>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83C7F-A9F6-43B7-88D6-EE2C9DFF247E}" type="slidenum">
              <a:rPr lang="nl-NL"/>
              <a:pPr/>
              <a:t>13</a:t>
            </a:fld>
            <a:endParaRPr lang="nl-NL"/>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CAB89-74B6-4655-9FF5-FDAE04E811B3}" type="slidenum">
              <a:rPr lang="nl-NL"/>
              <a:pPr/>
              <a:t>14</a:t>
            </a:fld>
            <a:endParaRPr lang="nl-NL"/>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F4A40-0FB9-4B27-8B6C-68410DA46F69}" type="slidenum">
              <a:rPr lang="nl-NL"/>
              <a:pPr/>
              <a:t>15</a:t>
            </a:fld>
            <a:endParaRPr lang="nl-NL"/>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FCC96-E13B-4D08-9D7D-A4C1236FF5D8}" type="slidenum">
              <a:rPr lang="nl-NL"/>
              <a:pPr/>
              <a:t>16</a:t>
            </a:fld>
            <a:endParaRPr lang="nl-NL"/>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A9F25-4389-4590-813A-0A99772E4C17}" type="slidenum">
              <a:rPr lang="nl-NL"/>
              <a:pPr/>
              <a:t>17</a:t>
            </a:fld>
            <a:endParaRPr lang="nl-NL"/>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3593B-10AE-4FAB-B23E-0E659556D3D4}" type="slidenum">
              <a:rPr lang="nl-NL"/>
              <a:pPr/>
              <a:t>18</a:t>
            </a:fld>
            <a:endParaRPr lang="nl-NL"/>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5F2D1-9143-486D-917B-25123B06F1FB}" type="slidenum">
              <a:rPr lang="nl-NL"/>
              <a:pPr/>
              <a:t>19</a:t>
            </a:fld>
            <a:endParaRPr lang="nl-NL"/>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D1485-7595-4C8E-BC2B-526555D30682}" type="slidenum">
              <a:rPr lang="nl-NL"/>
              <a:pPr/>
              <a:t>2</a:t>
            </a:fld>
            <a:endParaRPr lang="nl-NL"/>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A846B-656D-4C9F-B41C-0D3B3FD15FC9}" type="slidenum">
              <a:rPr lang="nl-NL"/>
              <a:pPr/>
              <a:t>3</a:t>
            </a:fld>
            <a:endParaRPr lang="nl-NL"/>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FBC85-6DCD-4B55-A13F-957F009201EF}" type="slidenum">
              <a:rPr lang="nl-NL"/>
              <a:pPr/>
              <a:t>4</a:t>
            </a:fld>
            <a:endParaRPr lang="nl-NL"/>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40141-3319-46FC-8D14-01596C45104C}" type="slidenum">
              <a:rPr lang="nl-NL"/>
              <a:pPr/>
              <a:t>5</a:t>
            </a:fld>
            <a:endParaRPr lang="nl-NL"/>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E6214-8021-4CD0-99BC-32A0C603BC42}" type="slidenum">
              <a:rPr lang="nl-NL"/>
              <a:pPr/>
              <a:t>6</a:t>
            </a:fld>
            <a:endParaRPr lang="nl-NL"/>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A5290-7AB1-457C-99A5-4858B90B6C89}" type="slidenum">
              <a:rPr lang="nl-NL"/>
              <a:pPr/>
              <a:t>7</a:t>
            </a:fld>
            <a:endParaRPr lang="nl-NL"/>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42ED8-C753-46F2-ABE2-BC6BD6B4D5BB}" type="slidenum">
              <a:rPr lang="nl-NL"/>
              <a:pPr/>
              <a:t>8</a:t>
            </a:fld>
            <a:endParaRPr lang="nl-NL"/>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1065-45C3-483D-849D-E723B81BEF7B}" type="slidenum">
              <a:rPr lang="nl-NL"/>
              <a:pPr/>
              <a:t>9</a:t>
            </a:fld>
            <a:endParaRPr lang="nl-NL"/>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nl-BE"/>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nl-BE"/>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nl-BE"/>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nl-BE"/>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nl-BE"/>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nl-BE"/>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nl-BE"/>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nl-BE"/>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nl-BE"/>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grpSp>
      <p:sp>
        <p:nvSpPr>
          <p:cNvPr id="7189" name="Rectangle 21"/>
          <p:cNvSpPr>
            <a:spLocks noGrp="1" noChangeArrowheads="1"/>
          </p:cNvSpPr>
          <p:nvPr>
            <p:ph type="ctrTitle" sz="quarter"/>
          </p:nvPr>
        </p:nvSpPr>
        <p:spPr>
          <a:xfrm>
            <a:off x="685800" y="1828800"/>
            <a:ext cx="7772400" cy="1736725"/>
          </a:xfrm>
        </p:spPr>
        <p:txBody>
          <a:bodyPr/>
          <a:lstStyle>
            <a:lvl1pPr>
              <a:defRPr sz="5400"/>
            </a:lvl1pPr>
          </a:lstStyle>
          <a:p>
            <a:r>
              <a:rPr lang="nl-NL"/>
              <a:t>Klik om het opmaakprofiel te bewerken</a:t>
            </a:r>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l-NL"/>
              <a:t>Klik om het opmaakprofiel van de modelondertitel te bewerken</a:t>
            </a:r>
          </a:p>
        </p:txBody>
      </p:sp>
      <p:sp>
        <p:nvSpPr>
          <p:cNvPr id="7191" name="Rectangle 23"/>
          <p:cNvSpPr>
            <a:spLocks noGrp="1" noChangeArrowheads="1"/>
          </p:cNvSpPr>
          <p:nvPr>
            <p:ph type="dt" sz="quarter" idx="2"/>
          </p:nvPr>
        </p:nvSpPr>
        <p:spPr/>
        <p:txBody>
          <a:bodyPr/>
          <a:lstStyle>
            <a:lvl1pPr>
              <a:defRPr/>
            </a:lvl1pPr>
          </a:lstStyle>
          <a:p>
            <a:endParaRPr lang="nl-NL"/>
          </a:p>
        </p:txBody>
      </p:sp>
      <p:sp>
        <p:nvSpPr>
          <p:cNvPr id="7192" name="Rectangle 24"/>
          <p:cNvSpPr>
            <a:spLocks noGrp="1" noChangeArrowheads="1"/>
          </p:cNvSpPr>
          <p:nvPr>
            <p:ph type="ftr" sz="quarter" idx="3"/>
          </p:nvPr>
        </p:nvSpPr>
        <p:spPr/>
        <p:txBody>
          <a:bodyPr/>
          <a:lstStyle>
            <a:lvl1pPr>
              <a:defRPr/>
            </a:lvl1pPr>
          </a:lstStyle>
          <a:p>
            <a:endParaRPr lang="nl-NL"/>
          </a:p>
        </p:txBody>
      </p:sp>
      <p:sp>
        <p:nvSpPr>
          <p:cNvPr id="7193" name="Rectangle 25"/>
          <p:cNvSpPr>
            <a:spLocks noGrp="1" noChangeArrowheads="1"/>
          </p:cNvSpPr>
          <p:nvPr>
            <p:ph type="sldNum" sz="quarter" idx="4"/>
          </p:nvPr>
        </p:nvSpPr>
        <p:spPr/>
        <p:txBody>
          <a:bodyPr/>
          <a:lstStyle>
            <a:lvl1pPr>
              <a:defRPr/>
            </a:lvl1pPr>
          </a:lstStyle>
          <a:p>
            <a:fld id="{17534F86-0FCA-47C3-9BBA-ECD6E54807E2}" type="slidenum">
              <a:rPr lang="nl-NL"/>
              <a:pPr/>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D9924FF-95E4-4C68-9412-FB10C6F7B4E2}"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44450538-73D4-4109-83E5-8B6BE152D6AF}"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A3E77AA-02B7-43E3-B9F5-05CDD5F2BF74}"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5431375-77A1-4D72-9502-0F640275BB65}"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F452E45-BB8D-40F8-B699-1DEE23EF2364}"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7DEE0134-764F-4CB8-8C34-A99A9E55678C}"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D96DEC9A-0149-4394-BB43-93DC09092AEC}"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2B00EE48-5FD5-41E2-9A70-0A9E49F3FB81}"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ED24CA76-8097-4CDD-915B-65D4E7E83FEE}"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CDE325F-F11F-4FD8-A402-236317F91EF1}"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934200"/>
            <a:chOff x="0" y="0"/>
            <a:chExt cx="5760" cy="4368"/>
          </a:xfrm>
        </p:grpSpPr>
        <p:sp>
          <p:nvSpPr>
            <p:cNvPr id="61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nl-BE"/>
            </a:p>
          </p:txBody>
        </p:sp>
        <p:sp>
          <p:nvSpPr>
            <p:cNvPr id="614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614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615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615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nl-BE"/>
            </a:p>
          </p:txBody>
        </p:sp>
        <p:sp>
          <p:nvSpPr>
            <p:cNvPr id="615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615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615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615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nl-BE"/>
            </a:p>
          </p:txBody>
        </p:sp>
        <p:sp>
          <p:nvSpPr>
            <p:cNvPr id="615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nl-BE"/>
            </a:p>
          </p:txBody>
        </p:sp>
        <p:sp>
          <p:nvSpPr>
            <p:cNvPr id="615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nl-BE"/>
            </a:p>
          </p:txBody>
        </p:sp>
        <p:sp>
          <p:nvSpPr>
            <p:cNvPr id="61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nl-BE"/>
            </a:p>
          </p:txBody>
        </p:sp>
        <p:sp>
          <p:nvSpPr>
            <p:cNvPr id="61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nl-BE"/>
            </a:p>
          </p:txBody>
        </p:sp>
        <p:sp>
          <p:nvSpPr>
            <p:cNvPr id="61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nl-BE"/>
            </a:p>
          </p:txBody>
        </p:sp>
        <p:sp>
          <p:nvSpPr>
            <p:cNvPr id="616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nl-BE"/>
            </a:p>
          </p:txBody>
        </p:sp>
        <p:sp>
          <p:nvSpPr>
            <p:cNvPr id="616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sp>
          <p:nvSpPr>
            <p:cNvPr id="61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nl-BE"/>
            </a:p>
          </p:txBody>
        </p:sp>
        <p:sp>
          <p:nvSpPr>
            <p:cNvPr id="616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nl-BE"/>
            </a:p>
          </p:txBody>
        </p:sp>
      </p:grpSp>
      <p:sp>
        <p:nvSpPr>
          <p:cNvPr id="616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61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616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nl-NL"/>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nl-NL"/>
          </a:p>
        </p:txBody>
      </p:sp>
      <p:sp>
        <p:nvSpPr>
          <p:cNvPr id="616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C0FA6F2B-94CC-4582-A90A-3F43B8B1A061}" type="slidenum">
              <a:rPr lang="nl-NL"/>
              <a:pPr/>
              <a:t>‹nr.›</a:t>
            </a:fld>
            <a:endParaRPr lang="nl-NL"/>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nl.wikipedia.org/wiki/Bestand:Serin89.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661025"/>
            <a:ext cx="3851275" cy="1196975"/>
          </a:xfrm>
        </p:spPr>
        <p:txBody>
          <a:bodyPr/>
          <a:lstStyle/>
          <a:p>
            <a:pPr algn="l"/>
            <a:r>
              <a:rPr lang="nl-BE" sz="1800"/>
              <a:t>Europese hamster: dubbel zo groot als de goudhamster , bont kleurpatroon, witte vlakken op de wangen en flanken</a:t>
            </a:r>
            <a:endParaRPr lang="nl-NL" sz="1800"/>
          </a:p>
        </p:txBody>
      </p:sp>
      <p:sp>
        <p:nvSpPr>
          <p:cNvPr id="2051" name="Rectangle 3"/>
          <p:cNvSpPr>
            <a:spLocks noGrp="1" noChangeArrowheads="1"/>
          </p:cNvSpPr>
          <p:nvPr>
            <p:ph type="subTitle" idx="1"/>
          </p:nvPr>
        </p:nvSpPr>
        <p:spPr>
          <a:xfrm>
            <a:off x="2484438" y="0"/>
            <a:ext cx="6337300" cy="1944688"/>
          </a:xfrm>
        </p:spPr>
        <p:txBody>
          <a:bodyPr/>
          <a:lstStyle/>
          <a:p>
            <a:pPr>
              <a:lnSpc>
                <a:spcPct val="80000"/>
              </a:lnSpc>
            </a:pPr>
            <a:r>
              <a:rPr lang="nl-BE" sz="3600"/>
              <a:t>De hamster</a:t>
            </a:r>
          </a:p>
          <a:p>
            <a:pPr>
              <a:lnSpc>
                <a:spcPct val="80000"/>
              </a:lnSpc>
            </a:pPr>
            <a:r>
              <a:rPr lang="nl-BE" sz="1800"/>
              <a:t>vijf tenen/klauwtjes aan voor- en achtervoet</a:t>
            </a:r>
          </a:p>
          <a:p>
            <a:pPr>
              <a:lnSpc>
                <a:spcPct val="80000"/>
              </a:lnSpc>
            </a:pPr>
            <a:r>
              <a:rPr lang="nl-BE" sz="1800"/>
              <a:t>korte onbehaarde pootjes en kleine onbehaarde oren</a:t>
            </a:r>
          </a:p>
          <a:p>
            <a:pPr>
              <a:lnSpc>
                <a:spcPct val="80000"/>
              </a:lnSpc>
            </a:pPr>
            <a:r>
              <a:rPr lang="nl-BE" sz="1800"/>
              <a:t>lange trillende snorharen en zwarte ogen</a:t>
            </a:r>
          </a:p>
          <a:p>
            <a:pPr>
              <a:lnSpc>
                <a:spcPct val="80000"/>
              </a:lnSpc>
            </a:pPr>
            <a:r>
              <a:rPr lang="nl-BE" sz="1800"/>
              <a:t>grote wangzakken tot achter de oorschelpen</a:t>
            </a:r>
          </a:p>
          <a:p>
            <a:pPr>
              <a:lnSpc>
                <a:spcPct val="80000"/>
              </a:lnSpc>
            </a:pPr>
            <a:r>
              <a:rPr lang="nl-BE" sz="1800"/>
              <a:t>kort rozig staartje</a:t>
            </a:r>
            <a:endParaRPr lang="nl-NL" sz="1800"/>
          </a:p>
        </p:txBody>
      </p:sp>
      <p:pic>
        <p:nvPicPr>
          <p:cNvPr id="2055" name="Picture 7" descr="mahonie_01"/>
          <p:cNvPicPr>
            <a:picLocks noChangeAspect="1" noChangeArrowheads="1"/>
          </p:cNvPicPr>
          <p:nvPr/>
        </p:nvPicPr>
        <p:blipFill>
          <a:blip r:embed="rId3" cstate="print"/>
          <a:srcRect/>
          <a:stretch>
            <a:fillRect/>
          </a:stretch>
        </p:blipFill>
        <p:spPr bwMode="auto">
          <a:xfrm>
            <a:off x="3276600" y="1916113"/>
            <a:ext cx="4762500" cy="3571875"/>
          </a:xfrm>
          <a:prstGeom prst="rect">
            <a:avLst/>
          </a:prstGeom>
          <a:noFill/>
        </p:spPr>
      </p:pic>
      <p:pic>
        <p:nvPicPr>
          <p:cNvPr id="2057" name="Picture 9" descr="goudhamster"/>
          <p:cNvPicPr>
            <a:picLocks noChangeAspect="1" noChangeArrowheads="1"/>
          </p:cNvPicPr>
          <p:nvPr/>
        </p:nvPicPr>
        <p:blipFill>
          <a:blip r:embed="rId4" cstate="print"/>
          <a:srcRect/>
          <a:stretch>
            <a:fillRect/>
          </a:stretch>
        </p:blipFill>
        <p:spPr bwMode="auto">
          <a:xfrm>
            <a:off x="6905625" y="4000500"/>
            <a:ext cx="2238375" cy="2857500"/>
          </a:xfrm>
          <a:prstGeom prst="rect">
            <a:avLst/>
          </a:prstGeom>
          <a:noFill/>
        </p:spPr>
      </p:pic>
      <p:pic>
        <p:nvPicPr>
          <p:cNvPr id="2061" name="Picture 13" descr="Hamster Chrček roĺný poĺný Inheemse hamster Europese wilde gewone veldhamster Korenwolf Mezei Hörcsög Хомяк обыкновенный Голям хомяк Обикновен Добруджански Eвропейски хамстер Eurooppalainen hamsteri クロハラハムスター Korewouf Eiropas kāmis Europeisk hamster 这里是原仓鼠（ Veliki hrčak Criceto comune europeo Hamster europeu Comum Hârciog χάμστερ Hrček Evropski hrcak Obican Hamster Común Europeo Avrupa hamsteri Cırlak Sıçan Хом'як звичайний Cricetus cricetus European Hamster Grand hamster Europe Europäische Feldhamster Křeček polní Chomik europejski"/>
          <p:cNvPicPr>
            <a:picLocks noChangeAspect="1" noChangeArrowheads="1"/>
          </p:cNvPicPr>
          <p:nvPr/>
        </p:nvPicPr>
        <p:blipFill>
          <a:blip r:embed="rId5" cstate="print"/>
          <a:srcRect/>
          <a:stretch>
            <a:fillRect/>
          </a:stretch>
        </p:blipFill>
        <p:spPr bwMode="auto">
          <a:xfrm>
            <a:off x="684213" y="2349500"/>
            <a:ext cx="3382962" cy="3382963"/>
          </a:xfrm>
          <a:prstGeom prst="rect">
            <a:avLst/>
          </a:prstGeom>
          <a:noFill/>
        </p:spPr>
      </p:pic>
      <p:pic>
        <p:nvPicPr>
          <p:cNvPr id="2059" name="Picture 11" descr="hamster"/>
          <p:cNvPicPr>
            <a:picLocks noChangeAspect="1" noChangeArrowheads="1"/>
          </p:cNvPicPr>
          <p:nvPr/>
        </p:nvPicPr>
        <p:blipFill>
          <a:blip r:embed="rId6" cstate="print"/>
          <a:srcRect/>
          <a:stretch>
            <a:fillRect/>
          </a:stretch>
        </p:blipFill>
        <p:spPr bwMode="auto">
          <a:xfrm>
            <a:off x="0" y="549275"/>
            <a:ext cx="2314575" cy="2762250"/>
          </a:xfrm>
          <a:prstGeom prst="rect">
            <a:avLst/>
          </a:prstGeom>
          <a:noFill/>
        </p:spPr>
      </p:pic>
      <p:sp>
        <p:nvSpPr>
          <p:cNvPr id="2062" name="Text Box 14"/>
          <p:cNvSpPr txBox="1">
            <a:spLocks noChangeArrowheads="1"/>
          </p:cNvSpPr>
          <p:nvPr/>
        </p:nvSpPr>
        <p:spPr bwMode="auto">
          <a:xfrm>
            <a:off x="4643438" y="5445125"/>
            <a:ext cx="2305050" cy="915988"/>
          </a:xfrm>
          <a:prstGeom prst="rect">
            <a:avLst/>
          </a:prstGeom>
          <a:noFill/>
          <a:ln w="9525">
            <a:noFill/>
            <a:miter lim="800000"/>
            <a:headEnd/>
            <a:tailEnd/>
          </a:ln>
          <a:effectLst/>
        </p:spPr>
        <p:txBody>
          <a:bodyPr>
            <a:spAutoFit/>
          </a:bodyPr>
          <a:lstStyle/>
          <a:p>
            <a:pPr>
              <a:spcBef>
                <a:spcPct val="50000"/>
              </a:spcBef>
            </a:pPr>
            <a:r>
              <a:rPr lang="nl-BE" b="1">
                <a:solidFill>
                  <a:schemeClr val="tx2"/>
                </a:solidFill>
                <a:effectLst>
                  <a:outerShdw blurRad="38100" dist="38100" dir="2700000" algn="tl">
                    <a:srgbClr val="000000"/>
                  </a:outerShdw>
                </a:effectLst>
              </a:rPr>
              <a:t>Goudhamster: kleiner, lichtere kleur, witte buikzijde</a:t>
            </a:r>
            <a:endParaRPr lang="nl-NL"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BE" sz="4000" b="0"/>
              <a:t>Cavia</a:t>
            </a:r>
            <a:br>
              <a:rPr lang="nl-BE" sz="4000" b="0"/>
            </a:br>
            <a:r>
              <a:rPr lang="nl-BE" sz="2000" b="0"/>
              <a:t>korte, dikke nek, een lang lichaam en een afgerond achterlijf zonder staart</a:t>
            </a:r>
            <a:br>
              <a:rPr lang="nl-BE" sz="2000" b="0"/>
            </a:br>
            <a:r>
              <a:rPr lang="nl-BE" sz="2000" b="0"/>
              <a:t>vier tenen aan elke voorpoot, drie tenen aan elke achterpoot</a:t>
            </a:r>
            <a:r>
              <a:rPr lang="nl-BE" sz="4000" b="0"/>
              <a:t/>
            </a:r>
            <a:br>
              <a:rPr lang="nl-BE" sz="4000" b="0"/>
            </a:br>
            <a:endParaRPr lang="nl-NL" sz="2000" b="0"/>
          </a:p>
        </p:txBody>
      </p:sp>
      <p:pic>
        <p:nvPicPr>
          <p:cNvPr id="24580" name="Picture 4" descr="cavia3"/>
          <p:cNvPicPr>
            <a:picLocks noChangeAspect="1" noChangeArrowheads="1"/>
          </p:cNvPicPr>
          <p:nvPr/>
        </p:nvPicPr>
        <p:blipFill>
          <a:blip r:embed="rId3" cstate="print"/>
          <a:srcRect/>
          <a:stretch>
            <a:fillRect/>
          </a:stretch>
        </p:blipFill>
        <p:spPr bwMode="auto">
          <a:xfrm>
            <a:off x="179388" y="1557338"/>
            <a:ext cx="3514725" cy="2644775"/>
          </a:xfrm>
          <a:prstGeom prst="rect">
            <a:avLst/>
          </a:prstGeom>
          <a:noFill/>
        </p:spPr>
      </p:pic>
      <p:pic>
        <p:nvPicPr>
          <p:cNvPr id="24581" name="Picture 5" descr="teentjes cavia"/>
          <p:cNvPicPr>
            <a:picLocks noChangeAspect="1" noChangeArrowheads="1"/>
          </p:cNvPicPr>
          <p:nvPr/>
        </p:nvPicPr>
        <p:blipFill>
          <a:blip r:embed="rId4" cstate="print"/>
          <a:srcRect/>
          <a:stretch>
            <a:fillRect/>
          </a:stretch>
        </p:blipFill>
        <p:spPr bwMode="auto">
          <a:xfrm>
            <a:off x="5076825" y="5084763"/>
            <a:ext cx="3800475" cy="1371600"/>
          </a:xfrm>
          <a:prstGeom prst="rect">
            <a:avLst/>
          </a:prstGeom>
          <a:noFill/>
        </p:spPr>
      </p:pic>
      <p:pic>
        <p:nvPicPr>
          <p:cNvPr id="24582" name="Picture 6" descr="cavia4"/>
          <p:cNvPicPr>
            <a:picLocks noChangeAspect="1" noChangeArrowheads="1"/>
          </p:cNvPicPr>
          <p:nvPr/>
        </p:nvPicPr>
        <p:blipFill>
          <a:blip r:embed="rId5" cstate="print"/>
          <a:srcRect/>
          <a:stretch>
            <a:fillRect/>
          </a:stretch>
        </p:blipFill>
        <p:spPr bwMode="auto">
          <a:xfrm>
            <a:off x="5076825" y="1484313"/>
            <a:ext cx="3459163" cy="3529012"/>
          </a:xfrm>
          <a:prstGeom prst="rect">
            <a:avLst/>
          </a:prstGeom>
          <a:noFill/>
        </p:spPr>
      </p:pic>
      <p:pic>
        <p:nvPicPr>
          <p:cNvPr id="24583" name="Picture 7" descr="cavia2"/>
          <p:cNvPicPr>
            <a:picLocks noChangeAspect="1" noChangeArrowheads="1"/>
          </p:cNvPicPr>
          <p:nvPr/>
        </p:nvPicPr>
        <p:blipFill>
          <a:blip r:embed="rId6" cstate="print"/>
          <a:srcRect/>
          <a:stretch>
            <a:fillRect/>
          </a:stretch>
        </p:blipFill>
        <p:spPr bwMode="auto">
          <a:xfrm>
            <a:off x="827088" y="3933825"/>
            <a:ext cx="3657600" cy="2743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nl-BE" sz="4000" b="0"/>
              <a:t> Een goudvis</a:t>
            </a:r>
            <a:br>
              <a:rPr lang="nl-BE" sz="4000" b="0"/>
            </a:br>
            <a:r>
              <a:rPr lang="nl-BE" sz="2000" b="0"/>
              <a:t>meestal oranjerood, soms zwart, wit of gevlekt</a:t>
            </a:r>
            <a:r>
              <a:rPr lang="nl-BE" sz="4000" b="0"/>
              <a:t/>
            </a:r>
            <a:br>
              <a:rPr lang="nl-BE" sz="4000" b="0"/>
            </a:br>
            <a:endParaRPr lang="nl-NL" sz="2000" b="0"/>
          </a:p>
        </p:txBody>
      </p:sp>
      <p:pic>
        <p:nvPicPr>
          <p:cNvPr id="26628" name="Picture 4" descr="goudvis"/>
          <p:cNvPicPr>
            <a:picLocks noChangeAspect="1" noChangeArrowheads="1"/>
          </p:cNvPicPr>
          <p:nvPr/>
        </p:nvPicPr>
        <p:blipFill>
          <a:blip r:embed="rId3" cstate="print"/>
          <a:srcRect/>
          <a:stretch>
            <a:fillRect/>
          </a:stretch>
        </p:blipFill>
        <p:spPr bwMode="auto">
          <a:xfrm>
            <a:off x="2843213" y="2349500"/>
            <a:ext cx="3951287" cy="18954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nl-BE" sz="4000" b="0"/>
              <a:t>Zwarte moor</a:t>
            </a:r>
            <a:br>
              <a:rPr lang="nl-BE" sz="4000" b="0"/>
            </a:br>
            <a:r>
              <a:rPr lang="nl-BE" sz="2000" b="0"/>
              <a:t>uitpuilende, bolvormige ogen</a:t>
            </a:r>
            <a:br>
              <a:rPr lang="nl-BE" sz="2000" b="0"/>
            </a:br>
            <a:r>
              <a:rPr lang="nl-BE" sz="2000" b="0"/>
              <a:t>bolvormig lichaam</a:t>
            </a:r>
            <a:br>
              <a:rPr lang="nl-BE" sz="2000" b="0"/>
            </a:br>
            <a:r>
              <a:rPr lang="nl-BE" sz="2000" b="0"/>
              <a:t>gedeelde staart, afhangend als een sluier</a:t>
            </a:r>
            <a:endParaRPr lang="nl-NL" sz="2000" b="0"/>
          </a:p>
        </p:txBody>
      </p:sp>
      <p:pic>
        <p:nvPicPr>
          <p:cNvPr id="28676" name="Picture 4" descr="moor"/>
          <p:cNvPicPr>
            <a:picLocks noChangeAspect="1" noChangeArrowheads="1"/>
          </p:cNvPicPr>
          <p:nvPr/>
        </p:nvPicPr>
        <p:blipFill>
          <a:blip r:embed="rId3" cstate="print"/>
          <a:srcRect/>
          <a:stretch>
            <a:fillRect/>
          </a:stretch>
        </p:blipFill>
        <p:spPr bwMode="auto">
          <a:xfrm>
            <a:off x="755650" y="1989138"/>
            <a:ext cx="3519488" cy="2990850"/>
          </a:xfrm>
          <a:prstGeom prst="rect">
            <a:avLst/>
          </a:prstGeom>
          <a:noFill/>
        </p:spPr>
      </p:pic>
      <p:pic>
        <p:nvPicPr>
          <p:cNvPr id="28677" name="Picture 5" descr="BlackMoori"/>
          <p:cNvPicPr>
            <a:picLocks noChangeAspect="1" noChangeArrowheads="1"/>
          </p:cNvPicPr>
          <p:nvPr/>
        </p:nvPicPr>
        <p:blipFill>
          <a:blip r:embed="rId4" cstate="print"/>
          <a:srcRect/>
          <a:stretch>
            <a:fillRect/>
          </a:stretch>
        </p:blipFill>
        <p:spPr bwMode="auto">
          <a:xfrm>
            <a:off x="4211638" y="3068638"/>
            <a:ext cx="4445000" cy="3073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nl-BE" sz="4000" b="0"/>
              <a:t>Konijn</a:t>
            </a:r>
            <a:br>
              <a:rPr lang="nl-BE" sz="4000" b="0"/>
            </a:br>
            <a:r>
              <a:rPr lang="nl-BE" sz="2000" b="0"/>
              <a:t>kleiner dan de haas, met kortere oren en poten</a:t>
            </a:r>
            <a:br>
              <a:rPr lang="nl-BE" sz="2000" b="0"/>
            </a:br>
            <a:r>
              <a:rPr lang="nl-BE" sz="2000" b="0"/>
              <a:t>onderzijde van de staart is wit</a:t>
            </a:r>
            <a:br>
              <a:rPr lang="nl-BE" sz="2000" b="0"/>
            </a:br>
            <a:r>
              <a:rPr lang="nl-BE" sz="2000" b="0"/>
              <a:t>geen zwarte oorpunten</a:t>
            </a:r>
            <a:br>
              <a:rPr lang="nl-BE" sz="2000" b="0"/>
            </a:br>
            <a:r>
              <a:rPr lang="nl-BE" sz="2000" b="0"/>
              <a:t>2 stifttandjes achter de snijtanden van de bovenkaak</a:t>
            </a:r>
            <a:endParaRPr lang="nl-NL" sz="2000" b="0"/>
          </a:p>
        </p:txBody>
      </p:sp>
      <p:pic>
        <p:nvPicPr>
          <p:cNvPr id="30724" name="Picture 4" descr="konijn1"/>
          <p:cNvPicPr>
            <a:picLocks noChangeAspect="1" noChangeArrowheads="1"/>
          </p:cNvPicPr>
          <p:nvPr/>
        </p:nvPicPr>
        <p:blipFill>
          <a:blip r:embed="rId3" cstate="print"/>
          <a:srcRect/>
          <a:stretch>
            <a:fillRect/>
          </a:stretch>
        </p:blipFill>
        <p:spPr bwMode="auto">
          <a:xfrm>
            <a:off x="684213" y="2060575"/>
            <a:ext cx="4176712" cy="3200400"/>
          </a:xfrm>
          <a:prstGeom prst="rect">
            <a:avLst/>
          </a:prstGeom>
          <a:noFill/>
        </p:spPr>
      </p:pic>
      <p:pic>
        <p:nvPicPr>
          <p:cNvPr id="30725" name="Picture 5" descr="wild%20konijn%201"/>
          <p:cNvPicPr>
            <a:picLocks noChangeAspect="1" noChangeArrowheads="1"/>
          </p:cNvPicPr>
          <p:nvPr/>
        </p:nvPicPr>
        <p:blipFill>
          <a:blip r:embed="rId4" cstate="print"/>
          <a:srcRect/>
          <a:stretch>
            <a:fillRect/>
          </a:stretch>
        </p:blipFill>
        <p:spPr bwMode="auto">
          <a:xfrm>
            <a:off x="4932363" y="3213100"/>
            <a:ext cx="3810000" cy="2857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nl-BE" sz="4000" b="0"/>
              <a:t>De kikker</a:t>
            </a:r>
            <a:br>
              <a:rPr lang="nl-BE" sz="4000" b="0"/>
            </a:br>
            <a:r>
              <a:rPr lang="nl-BE" sz="2000" b="0"/>
              <a:t>gladde, glibberige huid</a:t>
            </a:r>
            <a:endParaRPr lang="nl-NL" sz="2000" b="0"/>
          </a:p>
        </p:txBody>
      </p:sp>
      <p:pic>
        <p:nvPicPr>
          <p:cNvPr id="34820" name="Picture 4" descr="Groene_kikker"/>
          <p:cNvPicPr>
            <a:picLocks noChangeAspect="1" noChangeArrowheads="1"/>
          </p:cNvPicPr>
          <p:nvPr/>
        </p:nvPicPr>
        <p:blipFill>
          <a:blip r:embed="rId3" cstate="print"/>
          <a:srcRect/>
          <a:stretch>
            <a:fillRect/>
          </a:stretch>
        </p:blipFill>
        <p:spPr bwMode="auto">
          <a:xfrm>
            <a:off x="323850" y="1628775"/>
            <a:ext cx="4457700" cy="3143250"/>
          </a:xfrm>
          <a:prstGeom prst="rect">
            <a:avLst/>
          </a:prstGeom>
          <a:noFill/>
        </p:spPr>
      </p:pic>
      <p:pic>
        <p:nvPicPr>
          <p:cNvPr id="34823" name="Picture 7" descr="bruinekikker3"/>
          <p:cNvPicPr>
            <a:picLocks noChangeAspect="1" noChangeArrowheads="1"/>
          </p:cNvPicPr>
          <p:nvPr/>
        </p:nvPicPr>
        <p:blipFill>
          <a:blip r:embed="rId4" cstate="print"/>
          <a:srcRect/>
          <a:stretch>
            <a:fillRect/>
          </a:stretch>
        </p:blipFill>
        <p:spPr bwMode="auto">
          <a:xfrm>
            <a:off x="4140200" y="3513138"/>
            <a:ext cx="4778375" cy="3344862"/>
          </a:xfrm>
          <a:prstGeom prst="rect">
            <a:avLst/>
          </a:prstGeom>
          <a:noFill/>
        </p:spPr>
      </p:pic>
      <p:sp>
        <p:nvSpPr>
          <p:cNvPr id="34825" name="Text Box 9"/>
          <p:cNvSpPr txBox="1">
            <a:spLocks noChangeArrowheads="1"/>
          </p:cNvSpPr>
          <p:nvPr/>
        </p:nvSpPr>
        <p:spPr bwMode="auto">
          <a:xfrm>
            <a:off x="468313" y="4868863"/>
            <a:ext cx="3095625" cy="366712"/>
          </a:xfrm>
          <a:prstGeom prst="rect">
            <a:avLst/>
          </a:prstGeom>
          <a:noFill/>
          <a:ln w="9525">
            <a:noFill/>
            <a:miter lim="800000"/>
            <a:headEnd/>
            <a:tailEnd/>
          </a:ln>
          <a:effectLst/>
        </p:spPr>
        <p:txBody>
          <a:bodyPr>
            <a:spAutoFit/>
          </a:bodyPr>
          <a:lstStyle/>
          <a:p>
            <a:pPr>
              <a:spcBef>
                <a:spcPct val="50000"/>
              </a:spcBef>
            </a:pPr>
            <a:r>
              <a:rPr lang="nl-BE"/>
              <a:t>Groene kikker</a:t>
            </a:r>
            <a:endParaRPr lang="nl-NL"/>
          </a:p>
        </p:txBody>
      </p:sp>
      <p:sp>
        <p:nvSpPr>
          <p:cNvPr id="34826" name="Text Box 10"/>
          <p:cNvSpPr txBox="1">
            <a:spLocks noChangeArrowheads="1"/>
          </p:cNvSpPr>
          <p:nvPr/>
        </p:nvSpPr>
        <p:spPr bwMode="auto">
          <a:xfrm>
            <a:off x="2555875" y="6165850"/>
            <a:ext cx="1584325" cy="366713"/>
          </a:xfrm>
          <a:prstGeom prst="rect">
            <a:avLst/>
          </a:prstGeom>
          <a:noFill/>
          <a:ln w="9525">
            <a:noFill/>
            <a:miter lim="800000"/>
            <a:headEnd/>
            <a:tailEnd/>
          </a:ln>
          <a:effectLst/>
        </p:spPr>
        <p:txBody>
          <a:bodyPr>
            <a:spAutoFit/>
          </a:bodyPr>
          <a:lstStyle/>
          <a:p>
            <a:pPr>
              <a:spcBef>
                <a:spcPct val="50000"/>
              </a:spcBef>
            </a:pPr>
            <a:r>
              <a:rPr lang="nl-BE"/>
              <a:t>Bruine kikker</a:t>
            </a:r>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716463" y="0"/>
            <a:ext cx="4427537" cy="2565400"/>
          </a:xfrm>
        </p:spPr>
        <p:txBody>
          <a:bodyPr/>
          <a:lstStyle/>
          <a:p>
            <a:r>
              <a:rPr lang="nl-BE" sz="4000" b="0"/>
              <a:t>Een pad</a:t>
            </a:r>
            <a:br>
              <a:rPr lang="nl-BE" sz="4000" b="0"/>
            </a:br>
            <a:r>
              <a:rPr lang="nl-BE" sz="2000" b="0"/>
              <a:t>drogere, wrattige huid</a:t>
            </a:r>
            <a:br>
              <a:rPr lang="nl-BE" sz="2000" b="0"/>
            </a:br>
            <a:r>
              <a:rPr lang="nl-BE" sz="2000" b="0"/>
              <a:t>zwaargebouwd</a:t>
            </a:r>
            <a:br>
              <a:rPr lang="nl-BE" sz="2000" b="0"/>
            </a:br>
            <a:r>
              <a:rPr lang="nl-BE" sz="2000" b="0"/>
              <a:t>meestal bruinachtig</a:t>
            </a:r>
            <a:br>
              <a:rPr lang="nl-BE" sz="2000" b="0"/>
            </a:br>
            <a:r>
              <a:rPr lang="nl-BE" sz="2000" b="0"/>
              <a:t>twee gezwollen gifklieren achter de kop</a:t>
            </a:r>
            <a:br>
              <a:rPr lang="nl-BE" sz="2000" b="0"/>
            </a:br>
            <a:r>
              <a:rPr lang="nl-BE" sz="2000" b="0"/>
              <a:t>horizontale pupil</a:t>
            </a:r>
            <a:endParaRPr lang="nl-NL" sz="2000" b="0"/>
          </a:p>
        </p:txBody>
      </p:sp>
      <p:pic>
        <p:nvPicPr>
          <p:cNvPr id="36869" name="Picture 5" descr="gewone pad"/>
          <p:cNvPicPr>
            <a:picLocks noChangeAspect="1" noChangeArrowheads="1"/>
          </p:cNvPicPr>
          <p:nvPr/>
        </p:nvPicPr>
        <p:blipFill>
          <a:blip r:embed="rId3" cstate="print"/>
          <a:srcRect/>
          <a:stretch>
            <a:fillRect/>
          </a:stretch>
        </p:blipFill>
        <p:spPr bwMode="auto">
          <a:xfrm>
            <a:off x="179388" y="1844675"/>
            <a:ext cx="4645025" cy="3094038"/>
          </a:xfrm>
          <a:prstGeom prst="rect">
            <a:avLst/>
          </a:prstGeom>
          <a:noFill/>
        </p:spPr>
      </p:pic>
      <p:pic>
        <p:nvPicPr>
          <p:cNvPr id="36871" name="Picture 7" descr="rugstreeppad2"/>
          <p:cNvPicPr>
            <a:picLocks noChangeAspect="1" noChangeArrowheads="1"/>
          </p:cNvPicPr>
          <p:nvPr/>
        </p:nvPicPr>
        <p:blipFill>
          <a:blip r:embed="rId4" cstate="print"/>
          <a:srcRect/>
          <a:stretch>
            <a:fillRect/>
          </a:stretch>
        </p:blipFill>
        <p:spPr bwMode="auto">
          <a:xfrm>
            <a:off x="4716463" y="3860800"/>
            <a:ext cx="4175125" cy="2749550"/>
          </a:xfrm>
          <a:prstGeom prst="rect">
            <a:avLst/>
          </a:prstGeom>
          <a:noFill/>
        </p:spPr>
      </p:pic>
      <p:sp>
        <p:nvSpPr>
          <p:cNvPr id="36872" name="Text Box 8"/>
          <p:cNvSpPr txBox="1">
            <a:spLocks noChangeArrowheads="1"/>
          </p:cNvSpPr>
          <p:nvPr/>
        </p:nvSpPr>
        <p:spPr bwMode="auto">
          <a:xfrm>
            <a:off x="468313" y="5013325"/>
            <a:ext cx="1439862" cy="366713"/>
          </a:xfrm>
          <a:prstGeom prst="rect">
            <a:avLst/>
          </a:prstGeom>
          <a:noFill/>
          <a:ln w="9525">
            <a:noFill/>
            <a:miter lim="800000"/>
            <a:headEnd/>
            <a:tailEnd/>
          </a:ln>
          <a:effectLst/>
        </p:spPr>
        <p:txBody>
          <a:bodyPr>
            <a:spAutoFit/>
          </a:bodyPr>
          <a:lstStyle/>
          <a:p>
            <a:pPr>
              <a:spcBef>
                <a:spcPct val="50000"/>
              </a:spcBef>
            </a:pPr>
            <a:r>
              <a:rPr lang="nl-BE"/>
              <a:t>Gewone pad</a:t>
            </a:r>
            <a:endParaRPr lang="nl-NL"/>
          </a:p>
        </p:txBody>
      </p:sp>
      <p:sp>
        <p:nvSpPr>
          <p:cNvPr id="36873" name="Text Box 9"/>
          <p:cNvSpPr txBox="1">
            <a:spLocks noChangeArrowheads="1"/>
          </p:cNvSpPr>
          <p:nvPr/>
        </p:nvSpPr>
        <p:spPr bwMode="auto">
          <a:xfrm>
            <a:off x="3276600" y="5876925"/>
            <a:ext cx="1512888" cy="366713"/>
          </a:xfrm>
          <a:prstGeom prst="rect">
            <a:avLst/>
          </a:prstGeom>
          <a:noFill/>
          <a:ln w="9525">
            <a:noFill/>
            <a:miter lim="800000"/>
            <a:headEnd/>
            <a:tailEnd/>
          </a:ln>
          <a:effectLst/>
        </p:spPr>
        <p:txBody>
          <a:bodyPr>
            <a:spAutoFit/>
          </a:bodyPr>
          <a:lstStyle/>
          <a:p>
            <a:pPr>
              <a:spcBef>
                <a:spcPct val="50000"/>
              </a:spcBef>
            </a:pPr>
            <a:r>
              <a:rPr lang="nl-BE"/>
              <a:t>Rugstreeppad</a:t>
            </a:r>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nl-BE" sz="4000" b="0"/>
              <a:t>Salamander</a:t>
            </a:r>
            <a:br>
              <a:rPr lang="nl-BE" sz="4000" b="0"/>
            </a:br>
            <a:r>
              <a:rPr lang="nl-BE" sz="2000" b="0"/>
              <a:t>een staart</a:t>
            </a:r>
            <a:br>
              <a:rPr lang="nl-BE" sz="2000" b="0"/>
            </a:br>
            <a:r>
              <a:rPr lang="nl-BE" sz="2000" b="0"/>
              <a:t>gladde of korrelige huid (geen schubben)</a:t>
            </a:r>
            <a:br>
              <a:rPr lang="nl-BE" sz="2000" b="0"/>
            </a:br>
            <a:r>
              <a:rPr lang="nl-BE" sz="2000" b="0"/>
              <a:t>vier tenen zonder nagels aan de voorpoten</a:t>
            </a:r>
            <a:endParaRPr lang="nl-NL" sz="2000" b="0"/>
          </a:p>
        </p:txBody>
      </p:sp>
      <p:pic>
        <p:nvPicPr>
          <p:cNvPr id="38916" name="Picture 4" descr="vuursalamander"/>
          <p:cNvPicPr>
            <a:picLocks noChangeAspect="1" noChangeArrowheads="1"/>
          </p:cNvPicPr>
          <p:nvPr/>
        </p:nvPicPr>
        <p:blipFill>
          <a:blip r:embed="rId3" cstate="print"/>
          <a:srcRect/>
          <a:stretch>
            <a:fillRect/>
          </a:stretch>
        </p:blipFill>
        <p:spPr bwMode="auto">
          <a:xfrm>
            <a:off x="395288" y="1773238"/>
            <a:ext cx="4451350" cy="2947987"/>
          </a:xfrm>
          <a:prstGeom prst="rect">
            <a:avLst/>
          </a:prstGeom>
          <a:noFill/>
        </p:spPr>
      </p:pic>
      <p:pic>
        <p:nvPicPr>
          <p:cNvPr id="38917" name="Picture 5" descr="alpenwatersalamander"/>
          <p:cNvPicPr>
            <a:picLocks noChangeAspect="1" noChangeArrowheads="1"/>
          </p:cNvPicPr>
          <p:nvPr/>
        </p:nvPicPr>
        <p:blipFill>
          <a:blip r:embed="rId4" cstate="print"/>
          <a:srcRect/>
          <a:stretch>
            <a:fillRect/>
          </a:stretch>
        </p:blipFill>
        <p:spPr bwMode="auto">
          <a:xfrm>
            <a:off x="3563938" y="3860800"/>
            <a:ext cx="4938712" cy="2808288"/>
          </a:xfrm>
          <a:prstGeom prst="rect">
            <a:avLst/>
          </a:prstGeom>
          <a:noFill/>
        </p:spPr>
      </p:pic>
      <p:sp>
        <p:nvSpPr>
          <p:cNvPr id="38919" name="Text Box 7"/>
          <p:cNvSpPr txBox="1">
            <a:spLocks noChangeArrowheads="1"/>
          </p:cNvSpPr>
          <p:nvPr/>
        </p:nvSpPr>
        <p:spPr bwMode="auto">
          <a:xfrm>
            <a:off x="468313" y="4724400"/>
            <a:ext cx="2735262" cy="366713"/>
          </a:xfrm>
          <a:prstGeom prst="rect">
            <a:avLst/>
          </a:prstGeom>
          <a:noFill/>
          <a:ln w="9525">
            <a:noFill/>
            <a:miter lim="800000"/>
            <a:headEnd/>
            <a:tailEnd/>
          </a:ln>
          <a:effectLst/>
        </p:spPr>
        <p:txBody>
          <a:bodyPr>
            <a:spAutoFit/>
          </a:bodyPr>
          <a:lstStyle/>
          <a:p>
            <a:pPr>
              <a:spcBef>
                <a:spcPct val="50000"/>
              </a:spcBef>
            </a:pPr>
            <a:r>
              <a:rPr lang="nl-BE"/>
              <a:t>Vuursalamander</a:t>
            </a:r>
            <a:endParaRPr lang="nl-NL"/>
          </a:p>
        </p:txBody>
      </p:sp>
      <p:sp>
        <p:nvSpPr>
          <p:cNvPr id="38920" name="Text Box 8"/>
          <p:cNvSpPr txBox="1">
            <a:spLocks noChangeArrowheads="1"/>
          </p:cNvSpPr>
          <p:nvPr/>
        </p:nvSpPr>
        <p:spPr bwMode="auto">
          <a:xfrm>
            <a:off x="1258888" y="6165850"/>
            <a:ext cx="2952750" cy="366713"/>
          </a:xfrm>
          <a:prstGeom prst="rect">
            <a:avLst/>
          </a:prstGeom>
          <a:noFill/>
          <a:ln w="9525">
            <a:noFill/>
            <a:miter lim="800000"/>
            <a:headEnd/>
            <a:tailEnd/>
          </a:ln>
          <a:effectLst/>
        </p:spPr>
        <p:txBody>
          <a:bodyPr>
            <a:spAutoFit/>
          </a:bodyPr>
          <a:lstStyle/>
          <a:p>
            <a:pPr>
              <a:spcBef>
                <a:spcPct val="50000"/>
              </a:spcBef>
            </a:pPr>
            <a:r>
              <a:rPr lang="nl-BE"/>
              <a:t>Alpenwatersalamander</a:t>
            </a:r>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404813"/>
            <a:ext cx="8229600" cy="1143000"/>
          </a:xfrm>
        </p:spPr>
        <p:txBody>
          <a:bodyPr/>
          <a:lstStyle/>
          <a:p>
            <a:r>
              <a:rPr lang="nl-BE" sz="4000" b="0"/>
              <a:t>Hagedis</a:t>
            </a:r>
            <a:br>
              <a:rPr lang="nl-BE" sz="4000" b="0"/>
            </a:br>
            <a:r>
              <a:rPr lang="nl-BE" sz="2000" b="0"/>
              <a:t>relatief lange staart</a:t>
            </a:r>
            <a:br>
              <a:rPr lang="nl-BE" sz="2000" b="0"/>
            </a:br>
            <a:r>
              <a:rPr lang="nl-BE" sz="2000" b="0"/>
              <a:t>lichaam bedekt met schubben</a:t>
            </a:r>
            <a:br>
              <a:rPr lang="nl-BE" sz="2000" b="0"/>
            </a:br>
            <a:r>
              <a:rPr lang="nl-BE" sz="2000" b="0"/>
              <a:t>zijwaarts geplaatste poten</a:t>
            </a:r>
            <a:br>
              <a:rPr lang="nl-BE" sz="2000" b="0"/>
            </a:br>
            <a:r>
              <a:rPr lang="nl-BE" sz="2000" b="0"/>
              <a:t> vijf tenen met nagels aan de voorpoten</a:t>
            </a:r>
            <a:endParaRPr lang="nl-NL" sz="2000" b="0"/>
          </a:p>
        </p:txBody>
      </p:sp>
      <p:pic>
        <p:nvPicPr>
          <p:cNvPr id="40964" name="Picture 4" descr="levendbarende-hagedis"/>
          <p:cNvPicPr>
            <a:picLocks noChangeAspect="1" noChangeArrowheads="1"/>
          </p:cNvPicPr>
          <p:nvPr/>
        </p:nvPicPr>
        <p:blipFill>
          <a:blip r:embed="rId3" cstate="print"/>
          <a:srcRect/>
          <a:stretch>
            <a:fillRect/>
          </a:stretch>
        </p:blipFill>
        <p:spPr bwMode="auto">
          <a:xfrm>
            <a:off x="1042988" y="1916113"/>
            <a:ext cx="7129462" cy="47418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nl-BE" sz="4000" b="0"/>
              <a:t>Slang</a:t>
            </a:r>
            <a:br>
              <a:rPr lang="nl-BE" sz="4000" b="0"/>
            </a:br>
            <a:r>
              <a:rPr lang="nl-BE" sz="2000" b="0"/>
              <a:t>geen ledematen</a:t>
            </a:r>
            <a:br>
              <a:rPr lang="nl-BE" sz="2000" b="0"/>
            </a:br>
            <a:r>
              <a:rPr lang="nl-BE" sz="2000" b="0"/>
              <a:t>lichaam bedekt met schubben</a:t>
            </a:r>
            <a:br>
              <a:rPr lang="nl-BE" sz="2000" b="0"/>
            </a:br>
            <a:r>
              <a:rPr lang="nl-BE" sz="2000" b="0"/>
              <a:t>ogen kunnen niet gesloten worden</a:t>
            </a:r>
            <a:endParaRPr lang="nl-NL" sz="2000" b="0"/>
          </a:p>
        </p:txBody>
      </p:sp>
      <p:pic>
        <p:nvPicPr>
          <p:cNvPr id="43012" name="Picture 4" descr="adder1"/>
          <p:cNvPicPr>
            <a:picLocks noChangeAspect="1" noChangeArrowheads="1"/>
          </p:cNvPicPr>
          <p:nvPr/>
        </p:nvPicPr>
        <p:blipFill>
          <a:blip r:embed="rId3" cstate="print"/>
          <a:srcRect/>
          <a:stretch>
            <a:fillRect/>
          </a:stretch>
        </p:blipFill>
        <p:spPr bwMode="auto">
          <a:xfrm>
            <a:off x="468313" y="1916113"/>
            <a:ext cx="3810000" cy="3454400"/>
          </a:xfrm>
          <a:prstGeom prst="rect">
            <a:avLst/>
          </a:prstGeom>
          <a:noFill/>
        </p:spPr>
      </p:pic>
      <p:pic>
        <p:nvPicPr>
          <p:cNvPr id="43015" name="Picture 7" descr="gladdeslang2"/>
          <p:cNvPicPr>
            <a:picLocks noChangeAspect="1" noChangeArrowheads="1"/>
          </p:cNvPicPr>
          <p:nvPr/>
        </p:nvPicPr>
        <p:blipFill>
          <a:blip r:embed="rId4" cstate="print"/>
          <a:srcRect/>
          <a:stretch>
            <a:fillRect/>
          </a:stretch>
        </p:blipFill>
        <p:spPr bwMode="auto">
          <a:xfrm>
            <a:off x="4356100" y="3860800"/>
            <a:ext cx="4597400" cy="256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nl-BE" sz="4000" b="0"/>
              <a:t>Schildpad</a:t>
            </a:r>
            <a:br>
              <a:rPr lang="nl-BE" sz="4000" b="0"/>
            </a:br>
            <a:r>
              <a:rPr lang="nl-BE" sz="2000" b="0"/>
              <a:t>rug- en buikschild waaronder hoofd en ledematen bescherming kunnen vinden</a:t>
            </a:r>
            <a:br>
              <a:rPr lang="nl-BE" sz="2000" b="0"/>
            </a:br>
            <a:r>
              <a:rPr lang="nl-BE" sz="2000" b="0"/>
              <a:t>staartje</a:t>
            </a:r>
            <a:endParaRPr lang="nl-NL" sz="2000" b="0"/>
          </a:p>
        </p:txBody>
      </p:sp>
      <p:pic>
        <p:nvPicPr>
          <p:cNvPr id="45060" name="Picture 4" descr="landschildpad"/>
          <p:cNvPicPr>
            <a:picLocks noChangeAspect="1" noChangeArrowheads="1"/>
          </p:cNvPicPr>
          <p:nvPr/>
        </p:nvPicPr>
        <p:blipFill>
          <a:blip r:embed="rId3" cstate="print"/>
          <a:srcRect/>
          <a:stretch>
            <a:fillRect/>
          </a:stretch>
        </p:blipFill>
        <p:spPr bwMode="auto">
          <a:xfrm>
            <a:off x="4356100" y="1628775"/>
            <a:ext cx="4565650" cy="4619625"/>
          </a:xfrm>
          <a:prstGeom prst="rect">
            <a:avLst/>
          </a:prstGeom>
          <a:noFill/>
        </p:spPr>
      </p:pic>
      <p:pic>
        <p:nvPicPr>
          <p:cNvPr id="45061" name="Picture 5" descr="schildpad"/>
          <p:cNvPicPr>
            <a:picLocks noChangeAspect="1" noChangeArrowheads="1"/>
          </p:cNvPicPr>
          <p:nvPr/>
        </p:nvPicPr>
        <p:blipFill>
          <a:blip r:embed="rId4" cstate="print"/>
          <a:srcRect/>
          <a:stretch>
            <a:fillRect/>
          </a:stretch>
        </p:blipFill>
        <p:spPr bwMode="auto">
          <a:xfrm>
            <a:off x="395288" y="2205038"/>
            <a:ext cx="4217987" cy="3165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56100" y="549275"/>
            <a:ext cx="4330700" cy="1143000"/>
          </a:xfrm>
        </p:spPr>
        <p:txBody>
          <a:bodyPr/>
          <a:lstStyle/>
          <a:p>
            <a:r>
              <a:rPr lang="nl-BE" sz="4000" b="0"/>
              <a:t>Das</a:t>
            </a:r>
            <a:br>
              <a:rPr lang="nl-BE" sz="4000" b="0"/>
            </a:br>
            <a:r>
              <a:rPr lang="nl-BE" sz="2000" b="0"/>
              <a:t>plomp lichaam met korte poten</a:t>
            </a:r>
            <a:br>
              <a:rPr lang="nl-BE" sz="2000" b="0"/>
            </a:br>
            <a:r>
              <a:rPr lang="nl-BE" sz="2000" b="0"/>
              <a:t>voorpoten met graafklauwen</a:t>
            </a:r>
            <a:br>
              <a:rPr lang="nl-BE" sz="2000" b="0"/>
            </a:br>
            <a:r>
              <a:rPr lang="nl-BE" sz="2000" b="0"/>
              <a:t>lange, spitse neus met twee zwarte strepen</a:t>
            </a:r>
            <a:endParaRPr lang="nl-NL" sz="4000" b="0">
              <a:solidFill>
                <a:schemeClr val="tx1"/>
              </a:solidFill>
            </a:endParaRPr>
          </a:p>
        </p:txBody>
      </p:sp>
      <p:pic>
        <p:nvPicPr>
          <p:cNvPr id="8196" name="Picture 4" descr="das klauw"/>
          <p:cNvPicPr>
            <a:picLocks noChangeAspect="1" noChangeArrowheads="1"/>
          </p:cNvPicPr>
          <p:nvPr/>
        </p:nvPicPr>
        <p:blipFill>
          <a:blip r:embed="rId3" cstate="print"/>
          <a:srcRect/>
          <a:stretch>
            <a:fillRect/>
          </a:stretch>
        </p:blipFill>
        <p:spPr bwMode="auto">
          <a:xfrm>
            <a:off x="6588125" y="2276475"/>
            <a:ext cx="1889125" cy="1889125"/>
          </a:xfrm>
          <a:prstGeom prst="rect">
            <a:avLst/>
          </a:prstGeom>
          <a:noFill/>
        </p:spPr>
      </p:pic>
      <p:pic>
        <p:nvPicPr>
          <p:cNvPr id="8197" name="Picture 5" descr="das"/>
          <p:cNvPicPr>
            <a:picLocks noChangeAspect="1" noChangeArrowheads="1"/>
          </p:cNvPicPr>
          <p:nvPr/>
        </p:nvPicPr>
        <p:blipFill>
          <a:blip r:embed="rId4" cstate="print"/>
          <a:srcRect/>
          <a:stretch>
            <a:fillRect/>
          </a:stretch>
        </p:blipFill>
        <p:spPr bwMode="auto">
          <a:xfrm>
            <a:off x="3924300" y="3883025"/>
            <a:ext cx="3130550" cy="2974975"/>
          </a:xfrm>
          <a:prstGeom prst="rect">
            <a:avLst/>
          </a:prstGeom>
          <a:noFill/>
        </p:spPr>
      </p:pic>
      <p:pic>
        <p:nvPicPr>
          <p:cNvPr id="8198" name="Picture 6" descr="das2"/>
          <p:cNvPicPr>
            <a:picLocks noChangeAspect="1" noChangeArrowheads="1"/>
          </p:cNvPicPr>
          <p:nvPr/>
        </p:nvPicPr>
        <p:blipFill>
          <a:blip r:embed="rId5" cstate="print"/>
          <a:srcRect/>
          <a:stretch>
            <a:fillRect/>
          </a:stretch>
        </p:blipFill>
        <p:spPr bwMode="auto">
          <a:xfrm>
            <a:off x="468313" y="549275"/>
            <a:ext cx="3830637" cy="57261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404813"/>
            <a:ext cx="8229600" cy="1143000"/>
          </a:xfrm>
        </p:spPr>
        <p:txBody>
          <a:bodyPr/>
          <a:lstStyle/>
          <a:p>
            <a:r>
              <a:rPr lang="nl-BE" sz="4000" b="0"/>
              <a:t>Eekhoorn</a:t>
            </a:r>
            <a:br>
              <a:rPr lang="nl-BE" sz="4000" b="0"/>
            </a:br>
            <a:r>
              <a:rPr lang="nl-BE" sz="2000" b="0"/>
              <a:t>roodbruine rugzijde, witte buikzijde </a:t>
            </a:r>
            <a:br>
              <a:rPr lang="nl-BE" sz="2000" b="0"/>
            </a:br>
            <a:r>
              <a:rPr lang="nl-BE" sz="2000" b="0"/>
              <a:t>‘s winters: oorpluimpjes</a:t>
            </a:r>
            <a:br>
              <a:rPr lang="nl-BE" sz="2000" b="0"/>
            </a:br>
            <a:r>
              <a:rPr lang="nl-BE" sz="2000" b="0"/>
              <a:t>voorpoot: 4 vingers, achterpoot: 5 vingers</a:t>
            </a:r>
            <a:br>
              <a:rPr lang="nl-BE" sz="2000" b="0"/>
            </a:br>
            <a:endParaRPr lang="nl-NL" sz="2000" b="0"/>
          </a:p>
        </p:txBody>
      </p:sp>
      <p:pic>
        <p:nvPicPr>
          <p:cNvPr id="10245" name="Picture 5" descr="Eekhoorn"/>
          <p:cNvPicPr>
            <a:picLocks noChangeAspect="1" noChangeArrowheads="1"/>
          </p:cNvPicPr>
          <p:nvPr/>
        </p:nvPicPr>
        <p:blipFill>
          <a:blip r:embed="rId3" cstate="print"/>
          <a:srcRect/>
          <a:stretch>
            <a:fillRect/>
          </a:stretch>
        </p:blipFill>
        <p:spPr bwMode="auto">
          <a:xfrm>
            <a:off x="179388" y="1989138"/>
            <a:ext cx="5400675" cy="3790950"/>
          </a:xfrm>
          <a:prstGeom prst="rect">
            <a:avLst/>
          </a:prstGeom>
          <a:noFill/>
        </p:spPr>
      </p:pic>
      <p:pic>
        <p:nvPicPr>
          <p:cNvPr id="10246" name="Picture 6" descr="eekhoorn gewone"/>
          <p:cNvPicPr>
            <a:picLocks noChangeAspect="1" noChangeArrowheads="1"/>
          </p:cNvPicPr>
          <p:nvPr/>
        </p:nvPicPr>
        <p:blipFill>
          <a:blip r:embed="rId4" cstate="print"/>
          <a:srcRect/>
          <a:stretch>
            <a:fillRect/>
          </a:stretch>
        </p:blipFill>
        <p:spPr bwMode="auto">
          <a:xfrm>
            <a:off x="5508625" y="1628775"/>
            <a:ext cx="3238500" cy="4940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0" y="476250"/>
            <a:ext cx="4572000" cy="1143000"/>
          </a:xfrm>
        </p:spPr>
        <p:txBody>
          <a:bodyPr/>
          <a:lstStyle/>
          <a:p>
            <a:r>
              <a:rPr lang="nl-BE" sz="4000" b="0"/>
              <a:t>Vos</a:t>
            </a:r>
            <a:br>
              <a:rPr lang="nl-BE" sz="4000" b="0"/>
            </a:br>
            <a:r>
              <a:rPr lang="nl-BE" sz="2000" b="0"/>
              <a:t>roodbruine rugzijde, grijsachtig witte buik </a:t>
            </a:r>
            <a:br>
              <a:rPr lang="nl-BE" sz="2000" b="0"/>
            </a:br>
            <a:r>
              <a:rPr lang="nl-BE" sz="2000" b="0"/>
              <a:t>zwart op de poten en de oren</a:t>
            </a:r>
            <a:br>
              <a:rPr lang="nl-BE" sz="2000" b="0"/>
            </a:br>
            <a:r>
              <a:rPr lang="nl-BE" sz="2000" b="0"/>
              <a:t>staart meestal met een witte vlek</a:t>
            </a:r>
            <a:endParaRPr lang="nl-NL" sz="2000" b="0"/>
          </a:p>
        </p:txBody>
      </p:sp>
      <p:pic>
        <p:nvPicPr>
          <p:cNvPr id="12292" name="Picture 4" descr="Vos"/>
          <p:cNvPicPr>
            <a:picLocks noChangeAspect="1" noChangeArrowheads="1"/>
          </p:cNvPicPr>
          <p:nvPr/>
        </p:nvPicPr>
        <p:blipFill>
          <a:blip r:embed="rId3" cstate="print"/>
          <a:srcRect/>
          <a:stretch>
            <a:fillRect/>
          </a:stretch>
        </p:blipFill>
        <p:spPr bwMode="auto">
          <a:xfrm>
            <a:off x="323850" y="692150"/>
            <a:ext cx="4210050" cy="5438775"/>
          </a:xfrm>
          <a:prstGeom prst="rect">
            <a:avLst/>
          </a:prstGeom>
          <a:noFill/>
        </p:spPr>
      </p:pic>
      <p:pic>
        <p:nvPicPr>
          <p:cNvPr id="12293" name="Picture 5" descr="vos2"/>
          <p:cNvPicPr>
            <a:picLocks noChangeAspect="1" noChangeArrowheads="1"/>
          </p:cNvPicPr>
          <p:nvPr/>
        </p:nvPicPr>
        <p:blipFill>
          <a:blip r:embed="rId4" cstate="print"/>
          <a:srcRect/>
          <a:stretch>
            <a:fillRect/>
          </a:stretch>
        </p:blipFill>
        <p:spPr bwMode="auto">
          <a:xfrm>
            <a:off x="4716463" y="3429000"/>
            <a:ext cx="3975100" cy="2698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sz="4000" b="0"/>
              <a:t>Egel</a:t>
            </a:r>
            <a:br>
              <a:rPr lang="nl-BE" sz="4000" b="0"/>
            </a:br>
            <a:r>
              <a:rPr lang="nl-BE" sz="2000" b="0"/>
              <a:t>bruinzwarte of geelbruine stekels met witte punten</a:t>
            </a:r>
            <a:br>
              <a:rPr lang="nl-BE" sz="2000" b="0"/>
            </a:br>
            <a:r>
              <a:rPr lang="nl-BE" sz="2000" b="0"/>
              <a:t>kop, buikzijde en poten: bedekt met zachte haren</a:t>
            </a:r>
            <a:br>
              <a:rPr lang="nl-BE" sz="2000" b="0"/>
            </a:br>
            <a:r>
              <a:rPr lang="nl-BE" sz="2000" b="0"/>
              <a:t>donkere V-vormige tekening op de snuit</a:t>
            </a:r>
            <a:endParaRPr lang="nl-NL" sz="2000" b="0"/>
          </a:p>
        </p:txBody>
      </p:sp>
      <p:pic>
        <p:nvPicPr>
          <p:cNvPr id="14341" name="Picture 5" descr="egel"/>
          <p:cNvPicPr>
            <a:picLocks noChangeAspect="1" noChangeArrowheads="1"/>
          </p:cNvPicPr>
          <p:nvPr/>
        </p:nvPicPr>
        <p:blipFill>
          <a:blip r:embed="rId3" cstate="print"/>
          <a:srcRect/>
          <a:stretch>
            <a:fillRect/>
          </a:stretch>
        </p:blipFill>
        <p:spPr bwMode="auto">
          <a:xfrm>
            <a:off x="0" y="2060575"/>
            <a:ext cx="4826000" cy="3581400"/>
          </a:xfrm>
          <a:prstGeom prst="rect">
            <a:avLst/>
          </a:prstGeom>
          <a:noFill/>
        </p:spPr>
      </p:pic>
      <p:pic>
        <p:nvPicPr>
          <p:cNvPr id="14340" name="Picture 4" descr="egel1"/>
          <p:cNvPicPr>
            <a:picLocks noChangeAspect="1" noChangeArrowheads="1"/>
          </p:cNvPicPr>
          <p:nvPr/>
        </p:nvPicPr>
        <p:blipFill>
          <a:blip r:embed="rId4" cstate="print"/>
          <a:srcRect/>
          <a:stretch>
            <a:fillRect/>
          </a:stretch>
        </p:blipFill>
        <p:spPr bwMode="auto">
          <a:xfrm>
            <a:off x="3995738" y="1628775"/>
            <a:ext cx="4606925" cy="2943225"/>
          </a:xfrm>
          <a:prstGeom prst="rect">
            <a:avLst/>
          </a:prstGeom>
          <a:noFill/>
        </p:spPr>
      </p:pic>
      <p:pic>
        <p:nvPicPr>
          <p:cNvPr id="14343" name="Picture 7" descr="actueel%20egel%20beetje%20uitgerold"/>
          <p:cNvPicPr>
            <a:picLocks noChangeAspect="1" noChangeArrowheads="1"/>
          </p:cNvPicPr>
          <p:nvPr/>
        </p:nvPicPr>
        <p:blipFill>
          <a:blip r:embed="rId5" cstate="print"/>
          <a:srcRect/>
          <a:stretch>
            <a:fillRect/>
          </a:stretch>
        </p:blipFill>
        <p:spPr bwMode="auto">
          <a:xfrm>
            <a:off x="2916238" y="4419600"/>
            <a:ext cx="3505200"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mol2"/>
          <p:cNvPicPr>
            <a:picLocks noChangeAspect="1" noChangeArrowheads="1"/>
          </p:cNvPicPr>
          <p:nvPr/>
        </p:nvPicPr>
        <p:blipFill>
          <a:blip r:embed="rId3" cstate="print"/>
          <a:srcRect/>
          <a:stretch>
            <a:fillRect/>
          </a:stretch>
        </p:blipFill>
        <p:spPr bwMode="auto">
          <a:xfrm>
            <a:off x="3132138" y="2781300"/>
            <a:ext cx="5832475" cy="3919538"/>
          </a:xfrm>
          <a:prstGeom prst="rect">
            <a:avLst/>
          </a:prstGeom>
          <a:noFill/>
        </p:spPr>
      </p:pic>
      <p:sp>
        <p:nvSpPr>
          <p:cNvPr id="16386" name="Rectangle 2"/>
          <p:cNvSpPr>
            <a:spLocks noGrp="1" noChangeArrowheads="1"/>
          </p:cNvSpPr>
          <p:nvPr>
            <p:ph type="title"/>
          </p:nvPr>
        </p:nvSpPr>
        <p:spPr/>
        <p:txBody>
          <a:bodyPr/>
          <a:lstStyle/>
          <a:p>
            <a:r>
              <a:rPr lang="nl-BE" sz="4000" b="0"/>
              <a:t>Mol</a:t>
            </a:r>
            <a:br>
              <a:rPr lang="nl-BE" sz="4000" b="0"/>
            </a:br>
            <a:r>
              <a:rPr lang="nl-BE" sz="2000" b="0"/>
              <a:t>voorpoten = graafpoten</a:t>
            </a:r>
            <a:br>
              <a:rPr lang="nl-BE" sz="2000" b="0"/>
            </a:br>
            <a:r>
              <a:rPr lang="nl-BE" sz="2000" b="0"/>
              <a:t>spitse snuit</a:t>
            </a:r>
            <a:br>
              <a:rPr lang="nl-BE" sz="2000" b="0"/>
            </a:br>
            <a:r>
              <a:rPr lang="nl-BE" sz="2000" b="0"/>
              <a:t>kleine ogen</a:t>
            </a:r>
            <a:endParaRPr lang="nl-NL" sz="2000" b="0"/>
          </a:p>
        </p:txBody>
      </p:sp>
      <p:pic>
        <p:nvPicPr>
          <p:cNvPr id="16389" name="Picture 5" descr="mol"/>
          <p:cNvPicPr>
            <a:picLocks noChangeAspect="1" noChangeArrowheads="1"/>
          </p:cNvPicPr>
          <p:nvPr/>
        </p:nvPicPr>
        <p:blipFill>
          <a:blip r:embed="rId4" cstate="print"/>
          <a:srcRect/>
          <a:stretch>
            <a:fillRect/>
          </a:stretch>
        </p:blipFill>
        <p:spPr bwMode="auto">
          <a:xfrm>
            <a:off x="179388" y="1700213"/>
            <a:ext cx="4248150" cy="28321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l-BE" sz="4000" b="0"/>
              <a:t>Vleermuis</a:t>
            </a:r>
            <a:br>
              <a:rPr lang="nl-BE" sz="4000" b="0"/>
            </a:br>
            <a:r>
              <a:rPr lang="nl-BE" sz="2000" b="0"/>
              <a:t>vlieghuid, gespannen tussen hand, arm, romp, been en staart</a:t>
            </a:r>
            <a:br>
              <a:rPr lang="nl-BE" sz="2000" b="0"/>
            </a:br>
            <a:r>
              <a:rPr lang="nl-BE" sz="2000" b="0"/>
              <a:t>voet met vijf tenen en klauwen</a:t>
            </a:r>
            <a:endParaRPr lang="nl-NL" sz="2000" b="0"/>
          </a:p>
        </p:txBody>
      </p:sp>
      <p:pic>
        <p:nvPicPr>
          <p:cNvPr id="18436" name="Picture 4" descr="vleermuis_tek"/>
          <p:cNvPicPr>
            <a:picLocks noChangeAspect="1" noChangeArrowheads="1"/>
          </p:cNvPicPr>
          <p:nvPr/>
        </p:nvPicPr>
        <p:blipFill>
          <a:blip r:embed="rId3" cstate="print"/>
          <a:srcRect/>
          <a:stretch>
            <a:fillRect/>
          </a:stretch>
        </p:blipFill>
        <p:spPr bwMode="auto">
          <a:xfrm>
            <a:off x="5003800" y="1773238"/>
            <a:ext cx="3752850" cy="2876550"/>
          </a:xfrm>
          <a:prstGeom prst="rect">
            <a:avLst/>
          </a:prstGeom>
          <a:noFill/>
        </p:spPr>
      </p:pic>
      <p:pic>
        <p:nvPicPr>
          <p:cNvPr id="18438" name="Picture 6" descr="vleermuis2"/>
          <p:cNvPicPr>
            <a:picLocks noChangeAspect="1" noChangeArrowheads="1"/>
          </p:cNvPicPr>
          <p:nvPr/>
        </p:nvPicPr>
        <p:blipFill>
          <a:blip r:embed="rId4" cstate="print"/>
          <a:srcRect/>
          <a:stretch>
            <a:fillRect/>
          </a:stretch>
        </p:blipFill>
        <p:spPr bwMode="auto">
          <a:xfrm>
            <a:off x="179388" y="1773238"/>
            <a:ext cx="4756150" cy="2995612"/>
          </a:xfrm>
          <a:prstGeom prst="rect">
            <a:avLst/>
          </a:prstGeom>
          <a:noFill/>
        </p:spPr>
      </p:pic>
      <p:pic>
        <p:nvPicPr>
          <p:cNvPr id="18437" name="Picture 5" descr="vleermuis"/>
          <p:cNvPicPr>
            <a:picLocks noChangeAspect="1" noChangeArrowheads="1"/>
          </p:cNvPicPr>
          <p:nvPr/>
        </p:nvPicPr>
        <p:blipFill>
          <a:blip r:embed="rId5" cstate="print"/>
          <a:srcRect/>
          <a:stretch>
            <a:fillRect/>
          </a:stretch>
        </p:blipFill>
        <p:spPr bwMode="auto">
          <a:xfrm>
            <a:off x="2051050" y="4405313"/>
            <a:ext cx="3613150" cy="24526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l-BE" sz="4000" b="0"/>
              <a:t>(Europese) kanarie</a:t>
            </a:r>
            <a:br>
              <a:rPr lang="nl-BE" sz="4000" b="0"/>
            </a:br>
            <a:r>
              <a:rPr lang="nl-BE" sz="2000" b="0">
                <a:cs typeface="Times New Roman" pitchFamily="18" charset="0"/>
              </a:rPr>
              <a:t>♂: geel voorhoofd en borst, ♀: gestreept voorhoofd en borst</a:t>
            </a:r>
            <a:endParaRPr lang="nl-NL" sz="2000" b="0"/>
          </a:p>
        </p:txBody>
      </p:sp>
      <p:pic>
        <p:nvPicPr>
          <p:cNvPr id="20484" name="Picture 4" descr="Europesekanarie"/>
          <p:cNvPicPr>
            <a:picLocks noChangeAspect="1" noChangeArrowheads="1"/>
          </p:cNvPicPr>
          <p:nvPr/>
        </p:nvPicPr>
        <p:blipFill>
          <a:blip r:embed="rId3" cstate="print"/>
          <a:srcRect/>
          <a:stretch>
            <a:fillRect/>
          </a:stretch>
        </p:blipFill>
        <p:spPr bwMode="auto">
          <a:xfrm>
            <a:off x="395288" y="3500438"/>
            <a:ext cx="2876550" cy="3095625"/>
          </a:xfrm>
          <a:prstGeom prst="rect">
            <a:avLst/>
          </a:prstGeom>
          <a:noFill/>
        </p:spPr>
      </p:pic>
      <p:pic>
        <p:nvPicPr>
          <p:cNvPr id="20486" name="Picture 6" descr="Serin89">
            <a:hlinkClick r:id="rId4" tooltip="Serin89.jpg"/>
          </p:cNvPr>
          <p:cNvPicPr>
            <a:picLocks noChangeAspect="1" noChangeArrowheads="1"/>
          </p:cNvPicPr>
          <p:nvPr/>
        </p:nvPicPr>
        <p:blipFill>
          <a:blip r:embed="rId5" cstate="print"/>
          <a:srcRect/>
          <a:stretch>
            <a:fillRect/>
          </a:stretch>
        </p:blipFill>
        <p:spPr bwMode="auto">
          <a:xfrm>
            <a:off x="2195513" y="1700213"/>
            <a:ext cx="3244850" cy="2128837"/>
          </a:xfrm>
          <a:prstGeom prst="rect">
            <a:avLst/>
          </a:prstGeom>
          <a:noFill/>
        </p:spPr>
      </p:pic>
      <p:pic>
        <p:nvPicPr>
          <p:cNvPr id="20488" name="Picture 8" descr="kanarie"/>
          <p:cNvPicPr>
            <a:picLocks noChangeAspect="1" noChangeArrowheads="1"/>
          </p:cNvPicPr>
          <p:nvPr/>
        </p:nvPicPr>
        <p:blipFill>
          <a:blip r:embed="rId6" cstate="print"/>
          <a:srcRect/>
          <a:stretch>
            <a:fillRect/>
          </a:stretch>
        </p:blipFill>
        <p:spPr bwMode="auto">
          <a:xfrm>
            <a:off x="5651500" y="3213100"/>
            <a:ext cx="3159125" cy="25558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sz="4000" b="0"/>
              <a:t>Parkiet</a:t>
            </a:r>
            <a:br>
              <a:rPr lang="nl-BE" sz="4000" b="0"/>
            </a:br>
            <a:r>
              <a:rPr lang="nl-BE" sz="2000" b="0"/>
              <a:t>in het wild: grasgroen, gekweekt: allerlei kleuren</a:t>
            </a:r>
            <a:br>
              <a:rPr lang="nl-BE" sz="2000" b="0"/>
            </a:br>
            <a:r>
              <a:rPr lang="nl-BE" sz="2000" b="0"/>
              <a:t>washuid boven de snavel</a:t>
            </a:r>
            <a:br>
              <a:rPr lang="nl-BE" sz="2000" b="0"/>
            </a:br>
            <a:r>
              <a:rPr lang="nl-BE" sz="2000" b="0"/>
              <a:t>duidelijk zichtbare neusgaten in de washuid</a:t>
            </a:r>
            <a:endParaRPr lang="nl-NL" sz="2000" b="0"/>
          </a:p>
        </p:txBody>
      </p:sp>
      <p:pic>
        <p:nvPicPr>
          <p:cNvPr id="22536" name="Picture 8" descr="parkiet"/>
          <p:cNvPicPr>
            <a:picLocks noChangeAspect="1" noChangeArrowheads="1"/>
          </p:cNvPicPr>
          <p:nvPr/>
        </p:nvPicPr>
        <p:blipFill>
          <a:blip r:embed="rId3" cstate="print"/>
          <a:srcRect/>
          <a:stretch>
            <a:fillRect/>
          </a:stretch>
        </p:blipFill>
        <p:spPr bwMode="auto">
          <a:xfrm>
            <a:off x="611188" y="1989138"/>
            <a:ext cx="3529012" cy="2646362"/>
          </a:xfrm>
          <a:prstGeom prst="rect">
            <a:avLst/>
          </a:prstGeom>
          <a:noFill/>
        </p:spPr>
      </p:pic>
      <p:pic>
        <p:nvPicPr>
          <p:cNvPr id="22537" name="Picture 9" descr="parkiet2"/>
          <p:cNvPicPr>
            <a:picLocks noChangeAspect="1" noChangeArrowheads="1"/>
          </p:cNvPicPr>
          <p:nvPr/>
        </p:nvPicPr>
        <p:blipFill>
          <a:blip r:embed="rId4" cstate="print"/>
          <a:srcRect/>
          <a:stretch>
            <a:fillRect/>
          </a:stretch>
        </p:blipFill>
        <p:spPr bwMode="auto">
          <a:xfrm>
            <a:off x="4356100" y="3141663"/>
            <a:ext cx="4154488" cy="31162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doorn">
  <a:themeElements>
    <a:clrScheme name="Esdo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Esdoorn">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do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Esdoorn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Esdoorn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Esdoorn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Esdoorn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Esdoorn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Esdoorn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Esdoorn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Esdoorn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319</TotalTime>
  <Words>113</Words>
  <Application>Microsoft Office PowerPoint</Application>
  <PresentationFormat>Diavoorstelling (4:3)</PresentationFormat>
  <Paragraphs>51</Paragraphs>
  <Slides>19</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Times New Roman</vt:lpstr>
      <vt:lpstr>Wingdings</vt:lpstr>
      <vt:lpstr>Esdoorn</vt:lpstr>
      <vt:lpstr>Europese hamster: dubbel zo groot als de goudhamster , bont kleurpatroon, witte vlakken op de wangen en flanken</vt:lpstr>
      <vt:lpstr>Das plomp lichaam met korte poten voorpoten met graafklauwen lange, spitse neus met twee zwarte strepen</vt:lpstr>
      <vt:lpstr>Eekhoorn roodbruine rugzijde, witte buikzijde  ‘s winters: oorpluimpjes voorpoot: 4 vingers, achterpoot: 5 vingers </vt:lpstr>
      <vt:lpstr>Vos roodbruine rugzijde, grijsachtig witte buik  zwart op de poten en de oren staart meestal met een witte vlek</vt:lpstr>
      <vt:lpstr>Egel bruinzwarte of geelbruine stekels met witte punten kop, buikzijde en poten: bedekt met zachte haren donkere V-vormige tekening op de snuit</vt:lpstr>
      <vt:lpstr>Mol voorpoten = graafpoten spitse snuit kleine ogen</vt:lpstr>
      <vt:lpstr>Vleermuis vlieghuid, gespannen tussen hand, arm, romp, been en staart voet met vijf tenen en klauwen</vt:lpstr>
      <vt:lpstr>(Europese) kanarie ♂: geel voorhoofd en borst, ♀: gestreept voorhoofd en borst</vt:lpstr>
      <vt:lpstr>Parkiet in het wild: grasgroen, gekweekt: allerlei kleuren washuid boven de snavel duidelijk zichtbare neusgaten in de washuid</vt:lpstr>
      <vt:lpstr>Cavia korte, dikke nek, een lang lichaam en een afgerond achterlijf zonder staart vier tenen aan elke voorpoot, drie tenen aan elke achterpoot </vt:lpstr>
      <vt:lpstr> Een goudvis meestal oranjerood, soms zwart, wit of gevlekt </vt:lpstr>
      <vt:lpstr>Zwarte moor uitpuilende, bolvormige ogen bolvormig lichaam gedeelde staart, afhangend als een sluier</vt:lpstr>
      <vt:lpstr>Konijn kleiner dan de haas, met kortere oren en poten onderzijde van de staart is wit geen zwarte oorpunten 2 stifttandjes achter de snijtanden van de bovenkaak</vt:lpstr>
      <vt:lpstr>De kikker gladde, glibberige huid</vt:lpstr>
      <vt:lpstr>Een pad drogere, wrattige huid zwaargebouwd meestal bruinachtig twee gezwollen gifklieren achter de kop horizontale pupil</vt:lpstr>
      <vt:lpstr>Salamander een staart gladde of korrelige huid (geen schubben) vier tenen zonder nagels aan de voorpoten</vt:lpstr>
      <vt:lpstr>Hagedis relatief lange staart lichaam bedekt met schubben zijwaarts geplaatste poten  vijf tenen met nagels aan de voorpoten</vt:lpstr>
      <vt:lpstr>Slang geen ledematen lichaam bedekt met schubben ogen kunnen niet gesloten worden</vt:lpstr>
      <vt:lpstr>Schildpad rug- en buikschild waaronder hoofd en ledematen bescherming kunnen vinden staartje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Katleen Eerdekens</dc:creator>
  <cp:lastModifiedBy>kathleen</cp:lastModifiedBy>
  <cp:revision>10</cp:revision>
  <dcterms:created xsi:type="dcterms:W3CDTF">2008-12-17T13:24:43Z</dcterms:created>
  <dcterms:modified xsi:type="dcterms:W3CDTF">2011-01-02T19:15:53Z</dcterms:modified>
</cp:coreProperties>
</file>